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82" r:id="rId3"/>
    <p:sldId id="257" r:id="rId4"/>
    <p:sldId id="258" r:id="rId5"/>
    <p:sldId id="265" r:id="rId6"/>
    <p:sldId id="259" r:id="rId7"/>
    <p:sldId id="260" r:id="rId8"/>
    <p:sldId id="261" r:id="rId9"/>
    <p:sldId id="262" r:id="rId10"/>
    <p:sldId id="270" r:id="rId11"/>
    <p:sldId id="266" r:id="rId12"/>
    <p:sldId id="267" r:id="rId13"/>
    <p:sldId id="271" r:id="rId14"/>
    <p:sldId id="272" r:id="rId15"/>
    <p:sldId id="263" r:id="rId16"/>
    <p:sldId id="279" r:id="rId17"/>
    <p:sldId id="275" r:id="rId18"/>
    <p:sldId id="277" r:id="rId19"/>
    <p:sldId id="283" r:id="rId20"/>
    <p:sldId id="278" r:id="rId21"/>
    <p:sldId id="281" r:id="rId22"/>
    <p:sldId id="284" r:id="rId23"/>
    <p:sldId id="285" r:id="rId24"/>
    <p:sldId id="280" r:id="rId25"/>
    <p:sldId id="27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509"/>
    <p:restoredTop sz="53160"/>
  </p:normalViewPr>
  <p:slideViewPr>
    <p:cSldViewPr snapToGrid="0" snapToObjects="1">
      <p:cViewPr varScale="1">
        <p:scale>
          <a:sx n="62" d="100"/>
          <a:sy n="62" d="100"/>
        </p:scale>
        <p:origin x="210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E3731E-2861-7040-BAA8-F2406DC96B79}" type="datetimeFigureOut">
              <a:rPr lang="en-US" smtClean="0"/>
              <a:t>8/12/19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E10F9D-0CCD-A94C-AF4B-33D69B8FA9E3}" type="slidenum">
              <a:rPr lang="en-US" smtClean="0"/>
              <a:t>‹#›</a:t>
            </a:fld>
            <a:endParaRPr lang="en-US"/>
          </a:p>
        </p:txBody>
      </p:sp>
    </p:spTree>
    <p:extLst>
      <p:ext uri="{BB962C8B-B14F-4D97-AF65-F5344CB8AC3E}">
        <p14:creationId xmlns:p14="http://schemas.microsoft.com/office/powerpoint/2010/main" val="20905144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n.wikipedia.org/wiki/Sequence_alignment"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en.wikipedia.org/wiki/Needleman%E2%80%93Wunsch_algorithm" TargetMode="External"/><Relationship Id="rId4" Type="http://schemas.openxmlformats.org/officeDocument/2006/relationships/hyperlink" Target="https://en.wikipedia.org/wiki/Smith%E2%80%93Waterman_algorithm"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rna.informatik.uni-freiburg.de/Teaching/index.jsp?toolName=Smith-Waterman"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ncbi.nlm.nih.gov/BLAST/tutorial/Altschul-1.html"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Nucleosome"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genome.gov/human-genome-project/What"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science.sciencemag.org/content/291/5507/1195" TargetMode="External"/><Relationship Id="rId5" Type="http://schemas.openxmlformats.org/officeDocument/2006/relationships/hyperlink" Target="https://www-nature-com.virtual.anu.edu.au/articles/35057062" TargetMode="External"/><Relationship Id="rId4" Type="http://schemas.openxmlformats.org/officeDocument/2006/relationships/hyperlink" Target="https://www-nature-com.virtual.anu.edu.au/articles/35057062#group-1"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ncbi.nlm.nih.gov/sra/docs/sragrowth/"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www.ncbi.nlm.nih.gov/genbank/"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Hardip and I am Bioinformatics Lead for the National Centre for Indigenous Genomics. </a:t>
            </a:r>
          </a:p>
          <a:p>
            <a:endParaRPr lang="en-US" dirty="0"/>
          </a:p>
        </p:txBody>
      </p:sp>
      <p:sp>
        <p:nvSpPr>
          <p:cNvPr id="4" name="Slide Number Placeholder 3"/>
          <p:cNvSpPr>
            <a:spLocks noGrp="1"/>
          </p:cNvSpPr>
          <p:nvPr>
            <p:ph type="sldNum" sz="quarter" idx="5"/>
          </p:nvPr>
        </p:nvSpPr>
        <p:spPr/>
        <p:txBody>
          <a:bodyPr/>
          <a:lstStyle/>
          <a:p>
            <a:fld id="{E1E10F9D-0CCD-A94C-AF4B-33D69B8FA9E3}" type="slidenum">
              <a:rPr lang="en-US" smtClean="0"/>
              <a:t>1</a:t>
            </a:fld>
            <a:endParaRPr lang="en-US"/>
          </a:p>
        </p:txBody>
      </p:sp>
    </p:spTree>
    <p:extLst>
      <p:ext uri="{BB962C8B-B14F-4D97-AF65-F5344CB8AC3E}">
        <p14:creationId xmlns:p14="http://schemas.microsoft.com/office/powerpoint/2010/main" val="3413522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ensure that users can process and understand non-redundant information in a way that can progress biological research, there are derived databases that have been created so that us as users of information have unified set of non-redundant records that you can rely 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such database is called </a:t>
            </a:r>
            <a:r>
              <a:rPr lang="en-US" dirty="0" err="1"/>
              <a:t>RefSeq</a:t>
            </a:r>
            <a:r>
              <a:rPr lang="en-US" dirty="0"/>
              <a:t>. It is a collection of comprehensive, integrated, non-redundant, well-annotated set of sequences. These sequences can represent genomic DNA, transcripts and proteins. These sequences are derived and calculated from underlying records in GenBank or Sequence Read archive; the INSDC datasets. As we saw earlier, GenBank and other INSDC data collections are used as primary repository for archiving all data, they are not actively curated and it is the responsibility of the data submitter for accuracy of the submission. These data can even have mistakes in that primary data and there is no curation applied to such primary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RefSeq</a:t>
            </a:r>
            <a:r>
              <a:rPr lang="en-US" dirty="0"/>
              <a:t> on the other hand provides access to curated and updated information with the current knowledge and ensures that data is appropriately validated. This process of curation is partially automatic but humans decision makers are involved in the curation process to ensure accuracy of the information. And since these curation is performed by NCBI and its collaborators, the </a:t>
            </a:r>
            <a:r>
              <a:rPr lang="en-US" dirty="0" err="1"/>
              <a:t>RefSeq</a:t>
            </a:r>
            <a:r>
              <a:rPr lang="en-US" dirty="0"/>
              <a:t> data is owned by NCBI. The intellectual property rights reside with NCBI.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1E10F9D-0CCD-A94C-AF4B-33D69B8FA9E3}" type="slidenum">
              <a:rPr lang="en-US" smtClean="0"/>
              <a:t>10</a:t>
            </a:fld>
            <a:endParaRPr lang="en-US"/>
          </a:p>
        </p:txBody>
      </p:sp>
    </p:spTree>
    <p:extLst>
      <p:ext uri="{BB962C8B-B14F-4D97-AF65-F5344CB8AC3E}">
        <p14:creationId xmlns:p14="http://schemas.microsoft.com/office/powerpoint/2010/main" val="1086348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to </a:t>
            </a:r>
            <a:r>
              <a:rPr lang="en-US" dirty="0" err="1"/>
              <a:t>RefSeq</a:t>
            </a:r>
            <a:r>
              <a:rPr lang="en-US" dirty="0"/>
              <a:t> of NCBI in the US of A, there is another widely used derived database called </a:t>
            </a:r>
            <a:r>
              <a:rPr lang="en-US" dirty="0" err="1"/>
              <a:t>Ensembl</a:t>
            </a:r>
            <a:r>
              <a:rPr lang="en-US" dirty="0"/>
              <a:t>. </a:t>
            </a:r>
            <a:r>
              <a:rPr lang="en-US" dirty="0" err="1"/>
              <a:t>Ensembl</a:t>
            </a:r>
            <a:r>
              <a:rPr lang="en-US" dirty="0"/>
              <a:t> team is based at the European Molecular Biology Laboratory’s European Bioinformatics Institute located in Cambridge in United kingdom. When the data was being generated for the human genome and other species, it was evident that manual curation of sequence data would be impossible and would take too long for its use by researchers in a timely manner. To overcome this issue, they relied on developing automated pipelines for annotation of the genome. Since its beginnings in 2000, they now provide comprehensive annotations of genomes for Eukaryotes, metazoans, plants and prokaryotes. There are </a:t>
            </a:r>
            <a:r>
              <a:rPr lang="en-US" dirty="0" err="1"/>
              <a:t>nealy</a:t>
            </a:r>
            <a:r>
              <a:rPr lang="en-US" dirty="0"/>
              <a:t> 40-50 fulltime staff working on the </a:t>
            </a:r>
            <a:r>
              <a:rPr lang="en-US" dirty="0" err="1"/>
              <a:t>Ensembl</a:t>
            </a:r>
            <a:r>
              <a:rPr lang="en-US" dirty="0"/>
              <a:t> project at any given time to provide us with up to date knowledge of genomes and their annotations via  the web. This group specializes in comparative genomics and that is their biggest strength I believe. Comparative genomics is a branch of bioinformatics where comparisons are made between species to understand evolutionary processes that have shaped genes and genomes of different species. For the annotations and comparative analysis, they use their own in-house developed or collaborative frameworks and pipelines. What this means is that their pipelines and tools can be different with different strengths and weaknesses that can results in annotations being different between </a:t>
            </a:r>
            <a:r>
              <a:rPr lang="en-US" dirty="0" err="1"/>
              <a:t>RefSeq</a:t>
            </a:r>
            <a:r>
              <a:rPr lang="en-US" dirty="0"/>
              <a:t> and </a:t>
            </a:r>
            <a:r>
              <a:rPr lang="en-US" dirty="0" err="1"/>
              <a:t>Ensembl</a:t>
            </a:r>
            <a:r>
              <a:rPr lang="en-US" dirty="0"/>
              <a:t>. They wont be drastically different on a global scale but on a local scale they can be different. They provide direct access to their underlying </a:t>
            </a:r>
            <a:r>
              <a:rPr lang="en-US" dirty="0" err="1"/>
              <a:t>mysql</a:t>
            </a:r>
            <a:r>
              <a:rPr lang="en-US" dirty="0"/>
              <a:t> database so that you can query databases using </a:t>
            </a:r>
            <a:r>
              <a:rPr lang="en-US" dirty="0" err="1"/>
              <a:t>mysql</a:t>
            </a:r>
            <a:r>
              <a:rPr lang="en-US" dirty="0"/>
              <a:t> queries to perform complex operations with their data. They also provide Perl based application programming interface to interact with the data.</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1E10F9D-0CCD-A94C-AF4B-33D69B8FA9E3}" type="slidenum">
              <a:rPr lang="en-US" smtClean="0"/>
              <a:t>11</a:t>
            </a:fld>
            <a:endParaRPr lang="en-US"/>
          </a:p>
        </p:txBody>
      </p:sp>
    </p:spTree>
    <p:extLst>
      <p:ext uri="{BB962C8B-B14F-4D97-AF65-F5344CB8AC3E}">
        <p14:creationId xmlns:p14="http://schemas.microsoft.com/office/powerpoint/2010/main" val="330751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major player in this game is the UCSC Genome Browser. This browser is very popular for browsing genomic information too. It is in many ways similar to the </a:t>
            </a:r>
            <a:r>
              <a:rPr lang="en-US" dirty="0" err="1"/>
              <a:t>Ensembl</a:t>
            </a:r>
            <a:r>
              <a:rPr lang="en-US" dirty="0"/>
              <a:t> Genome Browser so I wont go into too many details of it. They all began with the aim of displaying genomic data and their annotations via web. There is a very nice and simple tutorial available for accessing UCSC genome browser data programmatically and links are provided in the slide. Compared to the </a:t>
            </a:r>
            <a:r>
              <a:rPr lang="en-US" dirty="0" err="1"/>
              <a:t>Ensembl</a:t>
            </a:r>
            <a:r>
              <a:rPr lang="en-US" dirty="0"/>
              <a:t> browser, this browser is easy to use for user supplied data. So you can have your unpolished data displayed next to the publicly available data. You can also create permanent tracks for sharing with your collaborators. Because of its ease of use, you can configure the browser to your hearts content for looking at results of big projects such as Encode project. This too offers </a:t>
            </a:r>
            <a:r>
              <a:rPr lang="en-US" dirty="0" err="1"/>
              <a:t>mysql</a:t>
            </a:r>
            <a:r>
              <a:rPr lang="en-US" dirty="0"/>
              <a:t> based interface to the data. It was UCSC team back in the day who developed a BLAT tool which is short for Blast like alignment tool. This tool is very fast for highly similar sequences and one can use it to search for specific sequences. You can also use their table browser functionality to export selective datasets and tracks.</a:t>
            </a:r>
          </a:p>
          <a:p>
            <a:endParaRPr lang="en-US" dirty="0"/>
          </a:p>
          <a:p>
            <a:endParaRPr lang="en-US" dirty="0"/>
          </a:p>
        </p:txBody>
      </p:sp>
      <p:sp>
        <p:nvSpPr>
          <p:cNvPr id="4" name="Slide Number Placeholder 3"/>
          <p:cNvSpPr>
            <a:spLocks noGrp="1"/>
          </p:cNvSpPr>
          <p:nvPr>
            <p:ph type="sldNum" sz="quarter" idx="5"/>
          </p:nvPr>
        </p:nvSpPr>
        <p:spPr/>
        <p:txBody>
          <a:bodyPr/>
          <a:lstStyle/>
          <a:p>
            <a:fld id="{E1E10F9D-0CCD-A94C-AF4B-33D69B8FA9E3}" type="slidenum">
              <a:rPr lang="en-US" smtClean="0"/>
              <a:t>12</a:t>
            </a:fld>
            <a:endParaRPr lang="en-US"/>
          </a:p>
        </p:txBody>
      </p:sp>
    </p:spTree>
    <p:extLst>
      <p:ext uri="{BB962C8B-B14F-4D97-AF65-F5344CB8AC3E}">
        <p14:creationId xmlns:p14="http://schemas.microsoft.com/office/powerpoint/2010/main" val="7993301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other databases focused on genomic information, there was need to have a database that was dedicated for protein information and hence </a:t>
            </a:r>
            <a:r>
              <a:rPr lang="en-US" dirty="0" err="1"/>
              <a:t>UniProt</a:t>
            </a:r>
            <a:r>
              <a:rPr lang="en-US" dirty="0"/>
              <a:t> was created in early 2000. This is an exhaustive and up to date database for protein sequence informatics. There are two main streams in </a:t>
            </a:r>
            <a:r>
              <a:rPr lang="en-US" dirty="0" err="1"/>
              <a:t>UniProt</a:t>
            </a:r>
            <a:r>
              <a:rPr lang="en-US" dirty="0"/>
              <a:t> database. The first is Swiss-</a:t>
            </a:r>
            <a:r>
              <a:rPr lang="en-US" dirty="0" err="1"/>
              <a:t>Prot</a:t>
            </a:r>
            <a:r>
              <a:rPr lang="en-US" dirty="0"/>
              <a:t> which is manually curated and reviewed by humans. This ensures high quality of annotations of experimental results and computed features with scientific conclusions all in one place for a protein sequence of interest. As opposed to Swiss-</a:t>
            </a:r>
            <a:r>
              <a:rPr lang="en-US" dirty="0" err="1"/>
              <a:t>Prot</a:t>
            </a:r>
            <a:r>
              <a:rPr lang="en-US" dirty="0"/>
              <a:t>, the </a:t>
            </a:r>
            <a:r>
              <a:rPr lang="en-US" dirty="0" err="1"/>
              <a:t>TrEMBL</a:t>
            </a:r>
            <a:r>
              <a:rPr lang="en-US" dirty="0"/>
              <a:t> data section contains predicted protein sequences from cDNA sequences that are deposited in the NCBI GenBank database. </a:t>
            </a:r>
          </a:p>
          <a:p>
            <a:endParaRPr lang="en-US" dirty="0"/>
          </a:p>
          <a:p>
            <a:r>
              <a:rPr lang="en-US" dirty="0"/>
              <a:t> </a:t>
            </a:r>
          </a:p>
        </p:txBody>
      </p:sp>
      <p:sp>
        <p:nvSpPr>
          <p:cNvPr id="4" name="Slide Number Placeholder 3"/>
          <p:cNvSpPr>
            <a:spLocks noGrp="1"/>
          </p:cNvSpPr>
          <p:nvPr>
            <p:ph type="sldNum" sz="quarter" idx="5"/>
          </p:nvPr>
        </p:nvSpPr>
        <p:spPr/>
        <p:txBody>
          <a:bodyPr/>
          <a:lstStyle/>
          <a:p>
            <a:fld id="{E1E10F9D-0CCD-A94C-AF4B-33D69B8FA9E3}" type="slidenum">
              <a:rPr lang="en-US" smtClean="0"/>
              <a:t>13</a:t>
            </a:fld>
            <a:endParaRPr lang="en-US"/>
          </a:p>
        </p:txBody>
      </p:sp>
    </p:spTree>
    <p:extLst>
      <p:ext uri="{BB962C8B-B14F-4D97-AF65-F5344CB8AC3E}">
        <p14:creationId xmlns:p14="http://schemas.microsoft.com/office/powerpoint/2010/main" val="42882514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with that, hopefully you have learned about various databases and their existence. It is important to note that biomolecular data is organized systematically and is freely available from variety of sources. Before you begin your experiments to generate new data, it is worthwhile to check these databases to see if someone has generated data for your experiment. There is enough data to keep us all busy for a foreseeable future. These resources are created by international community of collaborators, government and private agencies. All databases make an effort to provide their data either through point and click web based access and programmatic access for large volumes. According to one estimate, just for the European Bioinformatics Institute with a total operational cost of 47 million pounds per year, it provides 920 million pounds worth of return in terms of research value it creates. That is a very good return on investment. All government agencies should look into funding this high quality data driven world so that more discoveries can be made.</a:t>
            </a:r>
          </a:p>
          <a:p>
            <a:endParaRPr lang="en-US" dirty="0"/>
          </a:p>
        </p:txBody>
      </p:sp>
      <p:sp>
        <p:nvSpPr>
          <p:cNvPr id="4" name="Slide Number Placeholder 3"/>
          <p:cNvSpPr>
            <a:spLocks noGrp="1"/>
          </p:cNvSpPr>
          <p:nvPr>
            <p:ph type="sldNum" sz="quarter" idx="5"/>
          </p:nvPr>
        </p:nvSpPr>
        <p:spPr/>
        <p:txBody>
          <a:bodyPr/>
          <a:lstStyle/>
          <a:p>
            <a:fld id="{E1E10F9D-0CCD-A94C-AF4B-33D69B8FA9E3}" type="slidenum">
              <a:rPr lang="en-US" smtClean="0"/>
              <a:t>14</a:t>
            </a:fld>
            <a:endParaRPr lang="en-US"/>
          </a:p>
        </p:txBody>
      </p:sp>
    </p:spTree>
    <p:extLst>
      <p:ext uri="{BB962C8B-B14F-4D97-AF65-F5344CB8AC3E}">
        <p14:creationId xmlns:p14="http://schemas.microsoft.com/office/powerpoint/2010/main" val="25583400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part, we will have a look at the fundamental topic in bioinformatics. Sequence similarity searching and alignments. We looked at various databases and it is perhaps evident that there is vast amount of annotations available. How do we annotate a sequence to know if it has a gene or a microRNA or a repeat element within it? How do we know if the sequence is conserved between species and what is its evolutionary properties?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fontAlgn="base"/>
            <a:r>
              <a:rPr lang="en-US" dirty="0"/>
              <a:t>All of these has been powered by pairwise sequence similarity searches and alignments. We will in next few slides learn about various types of alignments and look at pairwise alignments in a little detail. </a:t>
            </a:r>
          </a:p>
          <a:p>
            <a:pPr fontAlgn="base"/>
            <a:endParaRPr lang="en-US" sz="1200" b="0" i="0" kern="1200" dirty="0">
              <a:solidFill>
                <a:schemeClr val="tx1"/>
              </a:solidFill>
              <a:effectLst/>
              <a:latin typeface="+mn-lt"/>
              <a:ea typeface="+mn-ea"/>
              <a:cs typeface="+mn-cs"/>
            </a:endParaRPr>
          </a:p>
          <a:p>
            <a:pPr fontAlgn="base"/>
            <a:r>
              <a:rPr lang="en-AU" sz="1200" b="0" i="0" kern="1200" dirty="0">
                <a:solidFill>
                  <a:schemeClr val="tx1"/>
                </a:solidFill>
                <a:effectLst/>
                <a:latin typeface="+mn-lt"/>
                <a:ea typeface="+mn-ea"/>
                <a:cs typeface="+mn-cs"/>
              </a:rPr>
              <a:t>Sequence similarity is a measure of relationship between sequences. A common objective of sequence similarity calculations is establishing sequence homology to determine if sequences have evolved from a common ancestor. A similarity score is therefore calculated between pairs of sequences to understand the evolutionary distance between nucleotide or protein sequences. By employing sequence similarity calculations, we can infer functional properties of the DNA and use it to annotate new sequences.</a:t>
            </a:r>
          </a:p>
          <a:p>
            <a:br>
              <a:rPr lang="en-AU" dirty="0"/>
            </a:br>
            <a:r>
              <a:rPr lang="en-US" dirty="0"/>
              <a:t>We will learn about software that can help us do search and alignments using a database of sequences. And we will briefly learn about how to interpret results of an alignment.</a:t>
            </a:r>
          </a:p>
          <a:p>
            <a:endParaRPr lang="en-US" dirty="0"/>
          </a:p>
        </p:txBody>
      </p:sp>
      <p:sp>
        <p:nvSpPr>
          <p:cNvPr id="4" name="Slide Number Placeholder 3"/>
          <p:cNvSpPr>
            <a:spLocks noGrp="1"/>
          </p:cNvSpPr>
          <p:nvPr>
            <p:ph type="sldNum" sz="quarter" idx="5"/>
          </p:nvPr>
        </p:nvSpPr>
        <p:spPr/>
        <p:txBody>
          <a:bodyPr/>
          <a:lstStyle/>
          <a:p>
            <a:fld id="{E1E10F9D-0CCD-A94C-AF4B-33D69B8FA9E3}" type="slidenum">
              <a:rPr lang="en-US" smtClean="0"/>
              <a:t>16</a:t>
            </a:fld>
            <a:endParaRPr lang="en-US"/>
          </a:p>
        </p:txBody>
      </p:sp>
    </p:spTree>
    <p:extLst>
      <p:ext uri="{BB962C8B-B14F-4D97-AF65-F5344CB8AC3E}">
        <p14:creationId xmlns:p14="http://schemas.microsoft.com/office/powerpoint/2010/main" val="23509888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Sequence alignments can be divided into two categories; local alignments and global alignments. Local alignments as the name suggests finds local regions of highest similarity between a pair of sequences. Global alignments on the other hand is used for end-to-end alignments. Because local alignments are used for finding similar subsequences between a pair of sequences, it can be used for any two sequences to find conserved subsequences such as exons or motifs between target and the query sequences without a priori knowledge of similarity between two sequences.</a:t>
            </a:r>
          </a:p>
          <a:p>
            <a:endParaRPr lang="en-US" dirty="0"/>
          </a:p>
          <a:p>
            <a:r>
              <a:rPr lang="en-US" dirty="0"/>
              <a:t>Because global alignments are end-to-end, one can use it when there is a priori knowledge of similarity between two sequences such as orthologous gene between human and mouse.</a:t>
            </a:r>
          </a:p>
          <a:p>
            <a:endParaRPr lang="en-US" dirty="0"/>
          </a:p>
          <a:p>
            <a:endParaRPr lang="en-US" dirty="0"/>
          </a:p>
          <a:p>
            <a:endParaRPr lang="en-US" dirty="0"/>
          </a:p>
          <a:p>
            <a:pPr marL="228600" indent="-228600">
              <a:buAutoNum type="arabicPeriod"/>
            </a:pPr>
            <a:r>
              <a:rPr lang="en-AU" dirty="0">
                <a:hlinkClick r:id="rId3"/>
              </a:rPr>
              <a:t>https://en.wikipedia.org/wiki/Sequence_alignment</a:t>
            </a:r>
            <a:endParaRPr lang="en-AU" dirty="0"/>
          </a:p>
          <a:p>
            <a:pPr marL="228600" indent="-228600">
              <a:buAutoNum type="arabicPeriod"/>
            </a:pPr>
            <a:r>
              <a:rPr lang="en-AU" dirty="0">
                <a:hlinkClick r:id="rId4"/>
              </a:rPr>
              <a:t>https://en.wikipedia.org/wiki/Smith%E2%80%93Waterman_algorithm</a:t>
            </a:r>
            <a:endParaRPr lang="en-AU" dirty="0"/>
          </a:p>
          <a:p>
            <a:pPr marL="228600" indent="-228600">
              <a:buAutoNum type="arabicPeriod"/>
            </a:pPr>
            <a:r>
              <a:rPr lang="en-AU" dirty="0">
                <a:hlinkClick r:id="rId5"/>
              </a:rPr>
              <a:t>https://en.wikipedia.org/wiki/Needleman%E2%80%93Wunsch_algorithm</a:t>
            </a:r>
            <a:endParaRPr lang="en-AU"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E1E10F9D-0CCD-A94C-AF4B-33D69B8FA9E3}" type="slidenum">
              <a:rPr lang="en-US" smtClean="0"/>
              <a:t>17</a:t>
            </a:fld>
            <a:endParaRPr lang="en-US"/>
          </a:p>
        </p:txBody>
      </p:sp>
    </p:spTree>
    <p:extLst>
      <p:ext uri="{BB962C8B-B14F-4D97-AF65-F5344CB8AC3E}">
        <p14:creationId xmlns:p14="http://schemas.microsoft.com/office/powerpoint/2010/main" val="30942302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Pairwise local alignments methods can be divided largely into three categories. Dot-matrix, dynamic programming and </a:t>
            </a:r>
            <a:r>
              <a:rPr lang="en-US" i="1" dirty="0"/>
              <a:t>k-</a:t>
            </a:r>
            <a:r>
              <a:rPr lang="en-US" i="1" dirty="0" err="1"/>
              <a:t>mer</a:t>
            </a:r>
            <a:r>
              <a:rPr lang="en-US" i="1" dirty="0"/>
              <a:t> </a:t>
            </a:r>
            <a:r>
              <a:rPr lang="en-US" i="0" dirty="0"/>
              <a:t>based heuristic methods. In dot-matrix method to identify regions of high similarity, a matrix is created. One of the sequences is arranged in the top row and the other sequence is arranged in the first column. Now for each matrix cell, you ask the question if the nucleotide or the amino-acids are identical or not. You score it as 1 if the nucleotide of the column matches with the nucleotide of the row and if it doesn’t match, then you write it as 0. Once the matrix is filled, one can look for diagonally contiguous 1s to identify locally matching sequences. In the example, I have shown here, there are two regions of similarity between the target and the query sequence. This is the most basic form of pairwise alignment. In dot-matrix methods, all matches and mismatches are treated equally and we can can not know which alignment is optimal. In this example, there is a 3nt long alignment and a 4 nucleotide long alignments of the query sequence to the target sequence. Both are valid but not locally optimal as they overlap on the query sequence.</a:t>
            </a:r>
          </a:p>
          <a:p>
            <a:endParaRPr lang="en-US" i="0" dirty="0"/>
          </a:p>
        </p:txBody>
      </p:sp>
      <p:sp>
        <p:nvSpPr>
          <p:cNvPr id="4" name="Slide Number Placeholder 3"/>
          <p:cNvSpPr>
            <a:spLocks noGrp="1"/>
          </p:cNvSpPr>
          <p:nvPr>
            <p:ph type="sldNum" sz="quarter" idx="5"/>
          </p:nvPr>
        </p:nvSpPr>
        <p:spPr/>
        <p:txBody>
          <a:bodyPr/>
          <a:lstStyle/>
          <a:p>
            <a:fld id="{E1E10F9D-0CCD-A94C-AF4B-33D69B8FA9E3}" type="slidenum">
              <a:rPr lang="en-US" smtClean="0"/>
              <a:t>18</a:t>
            </a:fld>
            <a:endParaRPr lang="en-US"/>
          </a:p>
        </p:txBody>
      </p:sp>
    </p:spTree>
    <p:extLst>
      <p:ext uri="{BB962C8B-B14F-4D97-AF65-F5344CB8AC3E}">
        <p14:creationId xmlns:p14="http://schemas.microsoft.com/office/powerpoint/2010/main" val="172063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Dynamic programming is another way of identifying locally optimal alignments with the highest score. Smith-Waterman algorithm is a version of dynamic programming that is routinely used in for pairwise local alignments. Why is this algorithm called dynamic programming? Because it tries to solve the problem of identifying local similarity based on similarity of bases in the local neighborhood. This also starts with a matrix similar to the dot-matrix. The difference is that the first row and the first column are filled with 0 as the values.</a:t>
            </a:r>
          </a:p>
          <a:p>
            <a:r>
              <a:rPr lang="en-US" i="0" dirty="0"/>
              <a:t>The values in each cell is determined by the equation on the right. And for this example, we use the match score of 1, mismatch score of -1, </a:t>
            </a:r>
            <a:r>
              <a:rPr lang="en-US" i="0" dirty="0" err="1"/>
              <a:t>ie</a:t>
            </a:r>
            <a:r>
              <a:rPr lang="en-US" i="0" dirty="0"/>
              <a:t>. penalty of 1. And similarly, gap incurs a score of -2.</a:t>
            </a:r>
          </a:p>
          <a:p>
            <a:endParaRPr lang="en-US" i="0" dirty="0"/>
          </a:p>
          <a:p>
            <a:r>
              <a:rPr lang="en-US" i="0" dirty="0"/>
              <a:t>So we start with the top-leftmost empty cell. For the value of the cell, you want to get the maximum value in the cell following the equation on the right. In its simplest form the equation determines the maximum value in the current cell based on the values in the left diagonal cell, the cell above and the cell on the left. </a:t>
            </a:r>
          </a:p>
          <a:p>
            <a:endParaRPr lang="en-US" i="0" dirty="0"/>
          </a:p>
          <a:p>
            <a:r>
              <a:rPr lang="en-US" i="0" dirty="0"/>
              <a:t>In this example, for the first comparison, the value of the cell diagonally above is 0, so for the first part highlighted in black, we take 0 + 1 because the nucleotides are matching, which gives us 1. We subtract 2 for the brown part of the equation giving us a value of -2. For the blue part we do the same and subtract 2 giving us the value of -2. Out of four values, 1 is the maximum value so we put 1 as the value of the first cell. Similarly, we can keep going and fill up the entire matrix. Once we have filled in the entire matrix, we identify the cell with the maximum value, 4 in this case and trace back up to zero. At the maximum value, we ask the question, which of the nearest neighbor above, on the left or diagonally on the left has the maximum value. We trace back up to zero and identify the alignment.</a:t>
            </a:r>
          </a:p>
          <a:p>
            <a:endParaRPr lang="en-US" i="0" dirty="0"/>
          </a:p>
          <a:p>
            <a:endParaRPr lang="en-US" i="0" dirty="0"/>
          </a:p>
          <a:p>
            <a:r>
              <a:rPr lang="en-AU" dirty="0">
                <a:hlinkClick r:id="rId3"/>
              </a:rPr>
              <a:t>http://rna.informatik.uni-freiburg.de/Teaching/index.jsp?toolName=Smith-Waterman#</a:t>
            </a:r>
            <a:endParaRPr lang="en-US" dirty="0"/>
          </a:p>
          <a:p>
            <a:endParaRPr lang="en-US" dirty="0"/>
          </a:p>
        </p:txBody>
      </p:sp>
      <p:sp>
        <p:nvSpPr>
          <p:cNvPr id="4" name="Slide Number Placeholder 3"/>
          <p:cNvSpPr>
            <a:spLocks noGrp="1"/>
          </p:cNvSpPr>
          <p:nvPr>
            <p:ph type="sldNum" sz="quarter" idx="5"/>
          </p:nvPr>
        </p:nvSpPr>
        <p:spPr/>
        <p:txBody>
          <a:bodyPr/>
          <a:lstStyle/>
          <a:p>
            <a:fld id="{E1E10F9D-0CCD-A94C-AF4B-33D69B8FA9E3}" type="slidenum">
              <a:rPr lang="en-US" smtClean="0"/>
              <a:t>19</a:t>
            </a:fld>
            <a:endParaRPr lang="en-US"/>
          </a:p>
        </p:txBody>
      </p:sp>
    </p:spTree>
    <p:extLst>
      <p:ext uri="{BB962C8B-B14F-4D97-AF65-F5344CB8AC3E}">
        <p14:creationId xmlns:p14="http://schemas.microsoft.com/office/powerpoint/2010/main" val="2341582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Pairwise global alignments are similar to the Smith-Waterman algorithm. In fact, Needleman-Wunsch algorithm was first described for similarity and Smith-Waterman algorithm is a variation of the same. The difference between the two is that in global alignments using Needleman-Wunsch algorithm we omit the 0 so that cells can have negative values. The second difference is that unlike smith waterman where tracing starts at the cell with maximum values, tracing begins in this at the bottom right corner.</a:t>
            </a:r>
          </a:p>
        </p:txBody>
      </p:sp>
      <p:sp>
        <p:nvSpPr>
          <p:cNvPr id="4" name="Slide Number Placeholder 3"/>
          <p:cNvSpPr>
            <a:spLocks noGrp="1"/>
          </p:cNvSpPr>
          <p:nvPr>
            <p:ph type="sldNum" sz="quarter" idx="5"/>
          </p:nvPr>
        </p:nvSpPr>
        <p:spPr/>
        <p:txBody>
          <a:bodyPr/>
          <a:lstStyle/>
          <a:p>
            <a:fld id="{E1E10F9D-0CCD-A94C-AF4B-33D69B8FA9E3}" type="slidenum">
              <a:rPr lang="en-US" smtClean="0"/>
              <a:t>20</a:t>
            </a:fld>
            <a:endParaRPr lang="en-US"/>
          </a:p>
        </p:txBody>
      </p:sp>
    </p:spTree>
    <p:extLst>
      <p:ext uri="{BB962C8B-B14F-4D97-AF65-F5344CB8AC3E}">
        <p14:creationId xmlns:p14="http://schemas.microsoft.com/office/powerpoint/2010/main" val="960528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will be talking about the human genome sequencing and its annotations. This will allow us to understand the complexity of the information that we have so far learned about genomes. This will be used as a basis to understand how, why, what of biomolecular databases that store all of the annotations not only for the human genome but for all species. This will lead into our discussions about how bioinformatics and structured databases have helped us to understand the evolution and molecular functions of genomes.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we will learn about one of the most fundamental topic in bioinformatics; sequence alignments. Towards the end we will briefly have a look at how sequence alignments is used in modern biological research to annotate sequences with molecular and evolutionary properties.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will be using the human genome as an example in the beginning but the concepts and theories are applicable to all organisms with DNA. This session will give you a glimpse of both technical and philosophical theories for organizing, analyzing and interpreting DNA sequence data to understand evolutionary and molecular biology.</a:t>
            </a:r>
          </a:p>
          <a:p>
            <a:endParaRPr lang="en-US" dirty="0"/>
          </a:p>
        </p:txBody>
      </p:sp>
      <p:sp>
        <p:nvSpPr>
          <p:cNvPr id="4" name="Slide Number Placeholder 3"/>
          <p:cNvSpPr>
            <a:spLocks noGrp="1"/>
          </p:cNvSpPr>
          <p:nvPr>
            <p:ph type="sldNum" sz="quarter" idx="5"/>
          </p:nvPr>
        </p:nvSpPr>
        <p:spPr/>
        <p:txBody>
          <a:bodyPr/>
          <a:lstStyle/>
          <a:p>
            <a:fld id="{E1E10F9D-0CCD-A94C-AF4B-33D69B8FA9E3}" type="slidenum">
              <a:rPr lang="en-US" smtClean="0"/>
              <a:t>2</a:t>
            </a:fld>
            <a:endParaRPr lang="en-US"/>
          </a:p>
        </p:txBody>
      </p:sp>
    </p:spTree>
    <p:extLst>
      <p:ext uri="{BB962C8B-B14F-4D97-AF65-F5344CB8AC3E}">
        <p14:creationId xmlns:p14="http://schemas.microsoft.com/office/powerpoint/2010/main" val="16402555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as we have noticed that for a pairwise local alignment, the idea is to identify locally optimal highest similarity regions. But the problem is quite large. Think about this, if the human genome is printed on a regular A4 sized paper, it spans 130 volumes. And </a:t>
            </a:r>
            <a:r>
              <a:rPr lang="en-US" dirty="0" err="1"/>
              <a:t>Wellcome</a:t>
            </a:r>
            <a:r>
              <a:rPr lang="en-US" dirty="0"/>
              <a:t> Collection has it on display, the book of the human genome. So quite large. Now the problem is that you have sentence that you want to know if it matches anywhere in these books. We can not go check each page at a time and create matrix to find locally optimal sequence alignment. Heuristics have to be applied to speed up the search and alignment process. How can we speed up the alignment in this case.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speed up, we can index all words of a fixed length in the target sequence so that we know every location of a word. Now we can ask the question, do I have matching words between my query sequence and the target sequence using these index words. If matches are found, then we can check if the distance between two words found is similar for the query and the target. If the answer is yes, then matches between and around those words can be extended using Smith-Waterman alignments.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short, all recent algorithms are variations of these basic principle. Create an index of target sequences to reduce search space.</a:t>
            </a:r>
          </a:p>
        </p:txBody>
      </p:sp>
      <p:sp>
        <p:nvSpPr>
          <p:cNvPr id="4" name="Slide Number Placeholder 3"/>
          <p:cNvSpPr>
            <a:spLocks noGrp="1"/>
          </p:cNvSpPr>
          <p:nvPr>
            <p:ph type="sldNum" sz="quarter" idx="5"/>
          </p:nvPr>
        </p:nvSpPr>
        <p:spPr/>
        <p:txBody>
          <a:bodyPr/>
          <a:lstStyle/>
          <a:p>
            <a:fld id="{E1E10F9D-0CCD-A94C-AF4B-33D69B8FA9E3}" type="slidenum">
              <a:rPr lang="en-US" smtClean="0"/>
              <a:t>21</a:t>
            </a:fld>
            <a:endParaRPr lang="en-US"/>
          </a:p>
        </p:txBody>
      </p:sp>
    </p:spTree>
    <p:extLst>
      <p:ext uri="{BB962C8B-B14F-4D97-AF65-F5344CB8AC3E}">
        <p14:creationId xmlns:p14="http://schemas.microsoft.com/office/powerpoint/2010/main" val="856975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E10F9D-0CCD-A94C-AF4B-33D69B8FA9E3}" type="slidenum">
              <a:rPr lang="en-US" smtClean="0"/>
              <a:t>22</a:t>
            </a:fld>
            <a:endParaRPr lang="en-US"/>
          </a:p>
        </p:txBody>
      </p:sp>
    </p:spTree>
    <p:extLst>
      <p:ext uri="{BB962C8B-B14F-4D97-AF65-F5344CB8AC3E}">
        <p14:creationId xmlns:p14="http://schemas.microsoft.com/office/powerpoint/2010/main" val="10844624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a:solidFill>
                  <a:schemeClr val="tx1"/>
                </a:solidFill>
                <a:effectLst/>
                <a:latin typeface="+mn-lt"/>
                <a:ea typeface="+mn-ea"/>
                <a:cs typeface="+mn-cs"/>
              </a:rPr>
              <a:t>Sequence similarity searching as discussed in previous slides is used to identify homologous sequences. It is one of the first, and most informative, steps in any analysis of newly determined sequences. Similarity can tell us if two sequences have any sub sequences that are similar at a defined level. However, it can not allow us to infer if those two sub sequences are homologous. </a:t>
            </a:r>
          </a:p>
          <a:p>
            <a:endParaRPr lang="en-AU" sz="1200" b="0" i="0" kern="1200" dirty="0">
              <a:solidFill>
                <a:schemeClr val="tx1"/>
              </a:solidFill>
              <a:effectLst/>
              <a:latin typeface="+mn-lt"/>
              <a:ea typeface="+mn-ea"/>
              <a:cs typeface="+mn-cs"/>
            </a:endParaRPr>
          </a:p>
          <a:p>
            <a:r>
              <a:rPr lang="en-AU" dirty="0">
                <a:hlinkClick r:id="rId3"/>
              </a:rPr>
              <a:t>https://www.ncbi.nlm.nih.gov/BLAST/tutorial/Altschul-1.html</a:t>
            </a:r>
            <a:endParaRPr lang="en-AU" dirty="0"/>
          </a:p>
          <a:p>
            <a:endParaRPr lang="en-US" dirty="0"/>
          </a:p>
        </p:txBody>
      </p:sp>
      <p:sp>
        <p:nvSpPr>
          <p:cNvPr id="4" name="Slide Number Placeholder 3"/>
          <p:cNvSpPr>
            <a:spLocks noGrp="1"/>
          </p:cNvSpPr>
          <p:nvPr>
            <p:ph type="sldNum" sz="quarter" idx="5"/>
          </p:nvPr>
        </p:nvSpPr>
        <p:spPr/>
        <p:txBody>
          <a:bodyPr/>
          <a:lstStyle/>
          <a:p>
            <a:fld id="{E1E10F9D-0CCD-A94C-AF4B-33D69B8FA9E3}" type="slidenum">
              <a:rPr lang="en-US" smtClean="0"/>
              <a:t>23</a:t>
            </a:fld>
            <a:endParaRPr lang="en-US"/>
          </a:p>
        </p:txBody>
      </p:sp>
    </p:spTree>
    <p:extLst>
      <p:ext uri="{BB962C8B-B14F-4D97-AF65-F5344CB8AC3E}">
        <p14:creationId xmlns:p14="http://schemas.microsoft.com/office/powerpoint/2010/main" val="23317457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E10F9D-0CCD-A94C-AF4B-33D69B8FA9E3}" type="slidenum">
              <a:rPr lang="en-US" smtClean="0"/>
              <a:t>24</a:t>
            </a:fld>
            <a:endParaRPr lang="en-US"/>
          </a:p>
        </p:txBody>
      </p:sp>
    </p:spTree>
    <p:extLst>
      <p:ext uri="{BB962C8B-B14F-4D97-AF65-F5344CB8AC3E}">
        <p14:creationId xmlns:p14="http://schemas.microsoft.com/office/powerpoint/2010/main" val="29594621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1E10F9D-0CCD-A94C-AF4B-33D69B8FA9E3}" type="slidenum">
              <a:rPr lang="en-US" smtClean="0"/>
              <a:t>25</a:t>
            </a:fld>
            <a:endParaRPr lang="en-US"/>
          </a:p>
        </p:txBody>
      </p:sp>
    </p:spTree>
    <p:extLst>
      <p:ext uri="{BB962C8B-B14F-4D97-AF65-F5344CB8AC3E}">
        <p14:creationId xmlns:p14="http://schemas.microsoft.com/office/powerpoint/2010/main" val="1062388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started. What do we know about the human genome and how have we learned these information so far.</a:t>
            </a:r>
          </a:p>
          <a:p>
            <a:endParaRPr lang="en-US" dirty="0"/>
          </a:p>
          <a:p>
            <a:r>
              <a:rPr lang="en-US" dirty="0"/>
              <a:t>Genome is an organisms complete set of DNA including all the genes and mitochondrial DNA. </a:t>
            </a:r>
            <a:r>
              <a:rPr lang="en-AU" sz="1200" b="0" i="0" kern="1200" dirty="0">
                <a:solidFill>
                  <a:schemeClr val="tx1"/>
                </a:solidFill>
                <a:effectLst/>
                <a:latin typeface="+mn-lt"/>
                <a:ea typeface="+mn-ea"/>
                <a:cs typeface="+mn-cs"/>
              </a:rPr>
              <a:t>The human genome is made up of 47 DNA molecules, consisting of 22 pairs of autosomes labelled as chromosome 1 to 22 according to their size. Chromosome 1 being the largest and chromosome 22 being the smallest. Then there are two sex chromosomes. Females have two X chromosomes and males have one X and one Y chromosome. Apart from these nuclear chromosomal DNA molecules, there is a 16Kb long mitochondrial DNA. In a given cell, there can be anywhere from 1 to 2000 mitochondria. If you were to stretch the DNA molecule and place it end to end, it will be approximately 2 meters long and according to one estimate, all of your DNA in your body placed end to end would be twice the diameter of a solar system. So obviously, this DNA has to be packaged in a way that it can fit inside the nucleus of the cell.</a:t>
            </a:r>
          </a:p>
        </p:txBody>
      </p:sp>
      <p:sp>
        <p:nvSpPr>
          <p:cNvPr id="4" name="Slide Number Placeholder 3"/>
          <p:cNvSpPr>
            <a:spLocks noGrp="1"/>
          </p:cNvSpPr>
          <p:nvPr>
            <p:ph type="sldNum" sz="quarter" idx="5"/>
          </p:nvPr>
        </p:nvSpPr>
        <p:spPr/>
        <p:txBody>
          <a:bodyPr/>
          <a:lstStyle/>
          <a:p>
            <a:fld id="{E1E10F9D-0CCD-A94C-AF4B-33D69B8FA9E3}" type="slidenum">
              <a:rPr lang="en-US" smtClean="0"/>
              <a:t>3</a:t>
            </a:fld>
            <a:endParaRPr lang="en-US"/>
          </a:p>
        </p:txBody>
      </p:sp>
    </p:spTree>
    <p:extLst>
      <p:ext uri="{BB962C8B-B14F-4D97-AF65-F5344CB8AC3E}">
        <p14:creationId xmlns:p14="http://schemas.microsoft.com/office/powerpoint/2010/main" val="3518129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Nucleosomes is the first level of packaging for the DNA. Two copies each of H2A, H2B, H3 and H4 histone come together to form a nucleosome. The nucleosome core contains 146bp of the DNA compacting the DNA down by approximately 7 fold. Subsequently these nucleosomes get packaged up to form chromosomes. How that packing works is not accurately known at this stage. There are emerging techniques which may prove useful in the future to understand the packaging of DNA. Despite the fact that very little is known about the packaging principles and molecules involved, we have inferred that higher order packaging and interaction of chromatin fibers is associated with regulation of the genome. There are couple of review articles listed in the notes of these slides if you are interested in reading further about the organization of the DNA into nucleus of cells.</a:t>
            </a:r>
          </a:p>
          <a:p>
            <a:endParaRPr lang="en-US" dirty="0"/>
          </a:p>
          <a:p>
            <a:r>
              <a:rPr lang="en-US" dirty="0"/>
              <a:t>Apart from the DNA packaging, we are interested in what is contained as DNA in an organism and what does it code for. The genetic information.</a:t>
            </a:r>
          </a:p>
          <a:p>
            <a:endParaRPr lang="en-US" dirty="0"/>
          </a:p>
          <a:p>
            <a:endParaRPr lang="en-US" dirty="0"/>
          </a:p>
          <a:p>
            <a:r>
              <a:rPr lang="en-US" sz="1200" b="0" dirty="0"/>
              <a:t>Reading list:</a:t>
            </a:r>
          </a:p>
          <a:p>
            <a:r>
              <a:rPr lang="en-US" sz="1200" b="0" dirty="0"/>
              <a:t>1. </a:t>
            </a:r>
            <a:r>
              <a:rPr lang="en-AU" sz="1200" b="0" dirty="0">
                <a:hlinkClick r:id="rId3"/>
              </a:rPr>
              <a:t>https://en.wikipedia.org/wiki/Nucleosome</a:t>
            </a:r>
            <a:r>
              <a:rPr lang="en-AU" sz="1200" b="0" dirty="0"/>
              <a:t> and references there of based on the interest</a:t>
            </a: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kern="1200" dirty="0">
                <a:solidFill>
                  <a:schemeClr val="tx1"/>
                </a:solidFill>
                <a:effectLst/>
                <a:latin typeface="+mn-lt"/>
                <a:ea typeface="+mn-ea"/>
                <a:cs typeface="+mn-cs"/>
              </a:rPr>
              <a:t>2. Fraser et al, An Overview of Genome Organization and How We Got There: from FISH to Hi-C, Microbiology and Molecular Biology Reviews,</a:t>
            </a:r>
            <a:r>
              <a:rPr lang="en-AU" sz="1200" b="0" i="0" kern="1200" dirty="0">
                <a:solidFill>
                  <a:schemeClr val="tx1"/>
                </a:solidFill>
                <a:effectLst/>
                <a:latin typeface="+mn-lt"/>
                <a:ea typeface="+mn-ea"/>
                <a:cs typeface="+mn-cs"/>
              </a:rPr>
              <a:t> Jul 2015, 79 (3) 347-372</a:t>
            </a:r>
            <a:r>
              <a:rPr lang="en-AU" sz="1200" b="0" kern="1200" dirty="0">
                <a:solidFill>
                  <a:schemeClr val="tx1"/>
                </a:solidFill>
                <a:effectLst/>
                <a:latin typeface="+mn-lt"/>
                <a:ea typeface="+mn-ea"/>
                <a:cs typeface="+mn-cs"/>
              </a:rPr>
              <a:t> </a:t>
            </a:r>
            <a:r>
              <a:rPr lang="en-AU" sz="1200" b="0" i="0" kern="1200" dirty="0">
                <a:solidFill>
                  <a:schemeClr val="tx1"/>
                </a:solidFill>
                <a:effectLst/>
                <a:latin typeface="+mn-lt"/>
                <a:ea typeface="+mn-ea"/>
                <a:cs typeface="+mn-cs"/>
              </a:rPr>
              <a:t>DOI: 10.1128/MMBR.00006-15</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i="0" kern="1200" dirty="0">
                <a:solidFill>
                  <a:schemeClr val="tx1"/>
                </a:solidFill>
                <a:effectLst/>
                <a:latin typeface="+mn-lt"/>
                <a:ea typeface="+mn-ea"/>
                <a:cs typeface="+mn-cs"/>
              </a:rPr>
              <a:t>3. Zheng et al, The role of 3D genome organization in development and cell differentiation, Nature Reviews Molecular Cell Biology, Jun 2016, DOI: 10.1038/s41580-019-0132-4</a:t>
            </a:r>
            <a:endParaRPr lang="en-US" dirty="0"/>
          </a:p>
        </p:txBody>
      </p:sp>
      <p:sp>
        <p:nvSpPr>
          <p:cNvPr id="4" name="Slide Number Placeholder 3"/>
          <p:cNvSpPr>
            <a:spLocks noGrp="1"/>
          </p:cNvSpPr>
          <p:nvPr>
            <p:ph type="sldNum" sz="quarter" idx="5"/>
          </p:nvPr>
        </p:nvSpPr>
        <p:spPr/>
        <p:txBody>
          <a:bodyPr/>
          <a:lstStyle/>
          <a:p>
            <a:fld id="{E1E10F9D-0CCD-A94C-AF4B-33D69B8FA9E3}" type="slidenum">
              <a:rPr lang="en-US" smtClean="0"/>
              <a:t>4</a:t>
            </a:fld>
            <a:endParaRPr lang="en-US"/>
          </a:p>
        </p:txBody>
      </p:sp>
    </p:spTree>
    <p:extLst>
      <p:ext uri="{BB962C8B-B14F-4D97-AF65-F5344CB8AC3E}">
        <p14:creationId xmlns:p14="http://schemas.microsoft.com/office/powerpoint/2010/main" val="2429294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Human DNA codes for nearly 20000 protein coding genes and about 39000 non coding genes that include miRNAs, </a:t>
            </a:r>
            <a:r>
              <a:rPr lang="en-US" sz="1200" b="0" i="0" kern="1200" dirty="0" err="1">
                <a:solidFill>
                  <a:schemeClr val="tx1"/>
                </a:solidFill>
                <a:effectLst/>
                <a:latin typeface="+mn-lt"/>
                <a:ea typeface="+mn-ea"/>
                <a:cs typeface="+mn-cs"/>
              </a:rPr>
              <a:t>piRNA</a:t>
            </a:r>
            <a:r>
              <a:rPr lang="en-US" sz="1200" b="0" i="0" kern="1200" dirty="0">
                <a:solidFill>
                  <a:schemeClr val="tx1"/>
                </a:solidFill>
                <a:effectLst/>
                <a:latin typeface="+mn-lt"/>
                <a:ea typeface="+mn-ea"/>
                <a:cs typeface="+mn-cs"/>
              </a:rPr>
              <a:t>, small nucleolar RNAs, tRNAs, rRNA, pseudogenes and so on. Apart from these genes, genome also contains repeat elements. There are nearly 43000 microsatellite repeats, 1.9 million short interspersed nuclear element or in short SINE repeats and 1.6 million LINE repeats. DNA is made up of four sugar bases. A, C, G, &amp; T. These are not uniformly distributed and that there is ~40% GC content in the DNA as opposed to 60% AT content. Then we also know by one estimate that there are 4130 genes with specific mutations that cause a phenotype. Yeast and humans have around 1300 genes that are orthologous, meaning they were present in the common ancestor of yeast and humans and yeast and humans have inherited those genes since the split with yeast. Similarly, as we look at more closely related species such as chimpanzee, we share 17000 orthologous genes. Overall, as you can see we know a lot of the human genome. Collectively, this information helps us understand the function of the genome at a molecular level. This is just the tip of the iceberg.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 are tons of useful databases that provide in-depth knowledge of the structure and function of the genome and for the next hour or so I will show you what these databases are, how is the information structured in these databases and how to access it, how we have identified these functional properties of the human genome and the sequence of the genome so far.</a:t>
            </a:r>
          </a:p>
          <a:p>
            <a:endParaRPr lang="en-US" dirty="0"/>
          </a:p>
          <a:p>
            <a:endParaRPr lang="en-US" dirty="0"/>
          </a:p>
          <a:p>
            <a:pPr marL="1200150" lvl="2" indent="-285750">
              <a:lnSpc>
                <a:spcPct val="150000"/>
              </a:lnSpc>
              <a:buFont typeface="Arial" panose="020B0604020202020204" pitchFamily="34" charset="0"/>
              <a:buChar char="•"/>
            </a:pPr>
            <a:r>
              <a:rPr lang="en-AU" sz="1600" dirty="0">
                <a:latin typeface="Helvetica" pitchFamily="2" charset="0"/>
              </a:rPr>
              <a:t>2593 genes with one2one orthologs in </a:t>
            </a:r>
            <a:r>
              <a:rPr lang="en-AU" sz="1600" i="1" dirty="0">
                <a:latin typeface="Helvetica" pitchFamily="2" charset="0"/>
              </a:rPr>
              <a:t>C elegans</a:t>
            </a:r>
          </a:p>
          <a:p>
            <a:pPr marL="1200150" lvl="2" indent="-285750">
              <a:lnSpc>
                <a:spcPct val="150000"/>
              </a:lnSpc>
              <a:buFont typeface="Arial" panose="020B0604020202020204" pitchFamily="34" charset="0"/>
              <a:buChar char="•"/>
            </a:pPr>
            <a:r>
              <a:rPr lang="en-AU" sz="1600" dirty="0">
                <a:latin typeface="Helvetica" pitchFamily="2" charset="0"/>
              </a:rPr>
              <a:t>12058 genes with one2one orthologs in chicken</a:t>
            </a:r>
          </a:p>
          <a:p>
            <a:endParaRPr lang="en-US" dirty="0"/>
          </a:p>
        </p:txBody>
      </p:sp>
      <p:sp>
        <p:nvSpPr>
          <p:cNvPr id="4" name="Slide Number Placeholder 3"/>
          <p:cNvSpPr>
            <a:spLocks noGrp="1"/>
          </p:cNvSpPr>
          <p:nvPr>
            <p:ph type="sldNum" sz="quarter" idx="5"/>
          </p:nvPr>
        </p:nvSpPr>
        <p:spPr/>
        <p:txBody>
          <a:bodyPr/>
          <a:lstStyle/>
          <a:p>
            <a:fld id="{E1E10F9D-0CCD-A94C-AF4B-33D69B8FA9E3}" type="slidenum">
              <a:rPr lang="en-US" smtClean="0"/>
              <a:t>5</a:t>
            </a:fld>
            <a:endParaRPr lang="en-US"/>
          </a:p>
        </p:txBody>
      </p:sp>
    </p:spTree>
    <p:extLst>
      <p:ext uri="{BB962C8B-B14F-4D97-AF65-F5344CB8AC3E}">
        <p14:creationId xmlns:p14="http://schemas.microsoft.com/office/powerpoint/2010/main" val="1120061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begin at the very beginning. </a:t>
            </a:r>
          </a:p>
          <a:p>
            <a:endParaRPr lang="en-US" dirty="0"/>
          </a:p>
          <a:p>
            <a:r>
              <a:rPr lang="en-US" dirty="0"/>
              <a:t>For the human genome, the plan to map sequence of the human DNA was created and approved in late 80s early 1990s. National Institutes of Health and Department of Energy joined forces together as primary funders followed by large scale efforts from other countries. While major players were busy at large scale sequencing of full genomes, there were many small labs performing sequencing. And just so you know, before the human genome was published in 2001, there were many other full organism genomes determined and published. First was that of </a:t>
            </a:r>
            <a:r>
              <a:rPr lang="en-US" dirty="0" err="1"/>
              <a:t>Haelmophilus</a:t>
            </a:r>
            <a:r>
              <a:rPr lang="en-US" dirty="0"/>
              <a:t> influenzae virus. </a:t>
            </a:r>
          </a:p>
          <a:p>
            <a:endParaRPr lang="en-US" dirty="0"/>
          </a:p>
          <a:p>
            <a:r>
              <a:rPr lang="en-US" dirty="0"/>
              <a:t>The approach taken by the international human genome sequencing consortium was to break the DNA into smaller fragments of about 200Kilobases in length and cloning them into Bacterial vector system called BAC clones. Then overlapping clones were identified using physical mapping of the clones onto chromosomes using FISH, sequenced tagged sites, and DNA fingerprinting. Once overlapping clones were identified, then these clones were individually broken into further smaller fragments and sequenced using Sanger sequencing method. Sequences from the smaller fragments were put together by overlap layout consensus method of assembly. </a:t>
            </a:r>
          </a:p>
          <a:p>
            <a:endParaRPr lang="en-US" dirty="0"/>
          </a:p>
          <a:p>
            <a:r>
              <a:rPr lang="en-US" dirty="0"/>
              <a:t>As you can see how this method allows us to decode the genome accurately. Later on, a private company called Celera led by Craig Venter joined the race and planned to sequence the entire human genome in three years. They thought of a clever way to sequence the genome rapidly. They avoided the BAC cloning and identifying overlapping clone steps. These were very time consuming and lot of manual </a:t>
            </a:r>
            <a:r>
              <a:rPr lang="en-US" dirty="0" err="1"/>
              <a:t>labour</a:t>
            </a:r>
            <a:r>
              <a:rPr lang="en-US" dirty="0"/>
              <a:t> was involved. Instead, they chose the path of breaking down the genome into fragments of about 1000bp and sequenced them directly. Once sequenced, they used sophisticated algorithms to put together the human genome. This Celera method is now the de facto standard for whole genome sequencing.</a:t>
            </a:r>
          </a:p>
          <a:p>
            <a:endParaRPr lang="en-US" dirty="0"/>
          </a:p>
          <a:p>
            <a:r>
              <a:rPr lang="en-US" dirty="0"/>
              <a:t>Both teams, International consortium and the Celera team finished the first draft of the human genome sequence with 96% coverage early in 2001.</a:t>
            </a:r>
          </a:p>
          <a:p>
            <a:endParaRPr lang="en-US" dirty="0"/>
          </a:p>
          <a:p>
            <a:r>
              <a:rPr lang="en-US" dirty="0"/>
              <a:t>Overall, Celera produced some 27 million reads and the international consortium producing sequence data from nearly 30000 BAC clones. International consortium adopted two important principles in generating data. The first principle was to keep collaboration open for any center from any nation and they preferred it that way although it was not economical. This was because they shared the sentiment that the human genome sequence is a shared heritage for all of the humanity and therefore the work had to go beyond national boundaries. </a:t>
            </a:r>
          </a:p>
          <a:p>
            <a:endParaRPr lang="en-US" dirty="0"/>
          </a:p>
          <a:p>
            <a:r>
              <a:rPr lang="en-US" dirty="0"/>
              <a:t>Second important principle they adopted was that data must be available within 24 hours to the public without any restriction. This was to foster scientific enquiry as quickly as possible and by as many interested researchers as possible.</a:t>
            </a:r>
          </a:p>
          <a:p>
            <a:endParaRPr lang="en-US" dirty="0"/>
          </a:p>
          <a:p>
            <a:r>
              <a:rPr lang="en-US" dirty="0"/>
              <a:t>We can thank these early visionary principles for the progress that we are currently making in genetics research. Without these principles, we would not be where we are.</a:t>
            </a:r>
          </a:p>
          <a:p>
            <a:endParaRPr lang="en-US" dirty="0"/>
          </a:p>
          <a:p>
            <a:r>
              <a:rPr lang="en-US" dirty="0"/>
              <a:t>The reason why it is important to understand this is that nearly 200 centers worked together to produce data at a factory scale. This has to be a highly coordinated effort and to ensure that all data is available a database was required.</a:t>
            </a:r>
          </a:p>
          <a:p>
            <a:endParaRPr lang="en-US" dirty="0"/>
          </a:p>
          <a:p>
            <a:r>
              <a:rPr lang="en-US" dirty="0"/>
              <a:t>Genomes sequenced before the human genome.</a:t>
            </a:r>
          </a:p>
          <a:p>
            <a:pPr lvl="1"/>
            <a:r>
              <a:rPr lang="en-AU" sz="1800" dirty="0"/>
              <a:t>1995: </a:t>
            </a:r>
            <a:r>
              <a:rPr lang="en-AU" sz="1800" i="1" dirty="0"/>
              <a:t>Haemophilus influenzae</a:t>
            </a:r>
            <a:endParaRPr lang="en-AU" sz="1800" dirty="0"/>
          </a:p>
          <a:p>
            <a:pPr lvl="1"/>
            <a:r>
              <a:rPr lang="en-AU" sz="1800" dirty="0"/>
              <a:t>1996: </a:t>
            </a:r>
            <a:r>
              <a:rPr lang="en-AU" sz="1800" i="1" dirty="0"/>
              <a:t>Saccharomyces cerevisiae </a:t>
            </a:r>
            <a:r>
              <a:rPr lang="en-AU" sz="1800" dirty="0"/>
              <a:t>and mouse cDNAs</a:t>
            </a:r>
            <a:endParaRPr lang="en-AU" sz="1800" i="1" dirty="0"/>
          </a:p>
          <a:p>
            <a:pPr lvl="1"/>
            <a:r>
              <a:rPr lang="en-AU" sz="1800" dirty="0"/>
              <a:t>1997: </a:t>
            </a:r>
            <a:r>
              <a:rPr lang="en-AU" sz="1800" i="1" dirty="0"/>
              <a:t>Escherichia coli</a:t>
            </a:r>
            <a:endParaRPr lang="en-AU" sz="1800" dirty="0"/>
          </a:p>
          <a:p>
            <a:pPr lvl="1"/>
            <a:r>
              <a:rPr lang="en-AU" sz="1800" dirty="0"/>
              <a:t>1998: </a:t>
            </a:r>
            <a:r>
              <a:rPr lang="en-AU" sz="1800" i="1" dirty="0"/>
              <a:t>Caenorhabditis elegans</a:t>
            </a:r>
          </a:p>
          <a:p>
            <a:pPr lvl="1"/>
            <a:r>
              <a:rPr lang="en-AU" sz="1800" dirty="0"/>
              <a:t>2000: </a:t>
            </a:r>
            <a:r>
              <a:rPr lang="en-AU" sz="1800" i="1" dirty="0"/>
              <a:t>Arabidopsis thaliana</a:t>
            </a:r>
          </a:p>
          <a:p>
            <a:pPr lvl="1"/>
            <a:r>
              <a:rPr lang="en-US" sz="1800" dirty="0"/>
              <a:t>2001: The human genome</a:t>
            </a:r>
          </a:p>
          <a:p>
            <a:endParaRPr lang="en-US" dirty="0"/>
          </a:p>
          <a:p>
            <a:endParaRPr lang="en-US" dirty="0"/>
          </a:p>
          <a:p>
            <a:r>
              <a:rPr lang="en-US" dirty="0"/>
              <a:t>Reading list:</a:t>
            </a:r>
          </a:p>
          <a:p>
            <a:pPr marL="228600" indent="-228600">
              <a:buAutoNum type="arabicPeriod"/>
            </a:pPr>
            <a:r>
              <a:rPr lang="en-US" dirty="0" err="1"/>
              <a:t>Chial</a:t>
            </a:r>
            <a:r>
              <a:rPr lang="en-US" dirty="0"/>
              <a:t>, H. (2008) DNA sequencing technologies key to the Human Genome Project. Nature Education 1(1):219, </a:t>
            </a:r>
            <a:r>
              <a:rPr lang="en-AU" dirty="0"/>
              <a:t>http://</a:t>
            </a:r>
            <a:r>
              <a:rPr lang="en-AU" dirty="0" err="1"/>
              <a:t>tinyurl.com</a:t>
            </a:r>
            <a:r>
              <a:rPr lang="en-AU" dirty="0"/>
              <a:t>/y4hu8fa5</a:t>
            </a:r>
          </a:p>
          <a:p>
            <a:pPr marL="228600" indent="-228600">
              <a:buAutoNum type="arabicPeriod"/>
            </a:pPr>
            <a:r>
              <a:rPr lang="en-AU" dirty="0">
                <a:hlinkClick r:id="rId3"/>
              </a:rPr>
              <a:t>https://www.genome.gov/human-genome-project/What</a:t>
            </a:r>
            <a:endParaRPr lang="en-AU"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AU" sz="1200" b="0" i="0" u="none" strike="noStrike" kern="1200" dirty="0">
                <a:solidFill>
                  <a:schemeClr val="tx1"/>
                </a:solidFill>
                <a:effectLst/>
                <a:latin typeface="+mn-lt"/>
                <a:ea typeface="+mn-ea"/>
                <a:cs typeface="+mn-cs"/>
                <a:hlinkClick r:id="rId4"/>
              </a:rPr>
              <a:t>International Human Genome Sequencing Consortium</a:t>
            </a:r>
            <a:r>
              <a:rPr lang="en-AU" sz="1200" b="0" i="0" u="none" strike="noStrike" kern="1200" dirty="0">
                <a:solidFill>
                  <a:schemeClr val="tx1"/>
                </a:solidFill>
                <a:effectLst/>
                <a:latin typeface="+mn-lt"/>
                <a:ea typeface="+mn-ea"/>
                <a:cs typeface="+mn-cs"/>
              </a:rPr>
              <a:t>, </a:t>
            </a:r>
            <a:r>
              <a:rPr lang="en-AU" sz="1200" b="0" i="0" kern="1200" dirty="0">
                <a:solidFill>
                  <a:schemeClr val="tx1"/>
                </a:solidFill>
                <a:effectLst/>
                <a:latin typeface="+mn-lt"/>
                <a:ea typeface="+mn-ea"/>
                <a:cs typeface="+mn-cs"/>
              </a:rPr>
              <a:t>Initial sequencing and analysis of the human genome, </a:t>
            </a:r>
            <a:r>
              <a:rPr lang="en-AU" sz="1200" b="0" i="1" kern="1200" dirty="0">
                <a:solidFill>
                  <a:schemeClr val="tx1"/>
                </a:solidFill>
                <a:effectLst/>
                <a:latin typeface="+mn-lt"/>
                <a:ea typeface="+mn-ea"/>
                <a:cs typeface="+mn-cs"/>
              </a:rPr>
              <a:t>Nature, </a:t>
            </a:r>
            <a:r>
              <a:rPr lang="en-AU" sz="1200" b="1" i="0" kern="1200" dirty="0">
                <a:solidFill>
                  <a:schemeClr val="tx1"/>
                </a:solidFill>
                <a:effectLst/>
                <a:latin typeface="+mn-lt"/>
                <a:ea typeface="+mn-ea"/>
                <a:cs typeface="+mn-cs"/>
              </a:rPr>
              <a:t>volume 409</a:t>
            </a:r>
            <a:r>
              <a:rPr lang="en-AU" sz="1200" b="0" i="0" kern="1200" dirty="0">
                <a:solidFill>
                  <a:schemeClr val="tx1"/>
                </a:solidFill>
                <a:effectLst/>
                <a:latin typeface="+mn-lt"/>
                <a:ea typeface="+mn-ea"/>
                <a:cs typeface="+mn-cs"/>
              </a:rPr>
              <a:t>, pages860–921 (2001), </a:t>
            </a:r>
            <a:r>
              <a:rPr lang="en-AU" dirty="0">
                <a:hlinkClick r:id="rId5"/>
              </a:rPr>
              <a:t>https://www-nature-com/articles/35057062</a:t>
            </a:r>
            <a:endParaRPr lang="en-AU"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AU" dirty="0">
                <a:hlinkClick r:id="rId6"/>
              </a:rPr>
              <a:t>https://science.sciencemag.org/content/291/5507/1195</a:t>
            </a:r>
            <a:endParaRPr lang="en-AU"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AU" sz="1200" b="0" i="1" kern="1200" dirty="0">
                <a:solidFill>
                  <a:schemeClr val="tx1"/>
                </a:solidFill>
                <a:effectLst/>
                <a:latin typeface="+mn-lt"/>
                <a:ea typeface="+mn-ea"/>
                <a:cs typeface="+mn-cs"/>
              </a:rPr>
              <a:t>Venter et al, The sequence of the human genome, Science </a:t>
            </a:r>
            <a:r>
              <a:rPr lang="en-AU" sz="1200" b="0" i="0" kern="1200" dirty="0">
                <a:solidFill>
                  <a:schemeClr val="tx1"/>
                </a:solidFill>
                <a:effectLst/>
                <a:latin typeface="+mn-lt"/>
                <a:ea typeface="+mn-ea"/>
                <a:cs typeface="+mn-cs"/>
              </a:rPr>
              <a:t> 16 Feb 2001: Vol. 291, Issue 5507, pp. 1304-1351, DOI: 10.1126/science.1058040</a:t>
            </a:r>
          </a:p>
          <a:p>
            <a:pPr marL="228600" indent="-228600">
              <a:buAutoNum type="arabicPeriod"/>
            </a:pPr>
            <a:endParaRPr lang="en-US" dirty="0"/>
          </a:p>
          <a:p>
            <a:endParaRPr lang="en-US" dirty="0"/>
          </a:p>
        </p:txBody>
      </p:sp>
      <p:sp>
        <p:nvSpPr>
          <p:cNvPr id="4" name="Slide Number Placeholder 3"/>
          <p:cNvSpPr>
            <a:spLocks noGrp="1"/>
          </p:cNvSpPr>
          <p:nvPr>
            <p:ph type="sldNum" sz="quarter" idx="5"/>
          </p:nvPr>
        </p:nvSpPr>
        <p:spPr/>
        <p:txBody>
          <a:bodyPr/>
          <a:lstStyle/>
          <a:p>
            <a:fld id="{E1E10F9D-0CCD-A94C-AF4B-33D69B8FA9E3}" type="slidenum">
              <a:rPr lang="en-US" smtClean="0"/>
              <a:t>6</a:t>
            </a:fld>
            <a:endParaRPr lang="en-US"/>
          </a:p>
        </p:txBody>
      </p:sp>
    </p:spTree>
    <p:extLst>
      <p:ext uri="{BB962C8B-B14F-4D97-AF65-F5344CB8AC3E}">
        <p14:creationId xmlns:p14="http://schemas.microsoft.com/office/powerpoint/2010/main" val="1042971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organize all the nucleotide sequence data not only for humans but for any organism, GenBank database was used. GenBank was established In 1982 with the aim of being able to store and share nucleotide sequence data so that researchers can use them to ask variety of questions in evolutionary and molecular biology. GenBank is part of the international nucleotide sequence database collaboration including two other members: DNA databank of japan and European Nucleotide Archive. These three organisations exchange information on daily basis and some of the information is mirrored at all three sites. This mirroring of the information is very important to ensure a level of redundancy is maintained if for any reason, one of the database is unbale to serve the community. The primary goal of this collaboration is to ensure that sequence data deposited into their collections is freely and permanently available. So once the information is entered in here, it cannot and will not be deleted.</a:t>
            </a:r>
          </a:p>
          <a:p>
            <a:endParaRPr lang="en-US" dirty="0"/>
          </a:p>
          <a:p>
            <a:r>
              <a:rPr lang="en-US" dirty="0" err="1"/>
              <a:t>Genbank</a:t>
            </a:r>
            <a:r>
              <a:rPr lang="en-US" dirty="0"/>
              <a:t> releases a new version of the database every two months. Currently it holds 5.18 trillion bases in 1.2 billion sequences. GenBank is primarily annotated collection of sequence data. This means that DNA sequence data that is not annotated for its properties, then it is not part of the </a:t>
            </a:r>
            <a:r>
              <a:rPr lang="en-US" dirty="0" err="1"/>
              <a:t>Genbank</a:t>
            </a:r>
            <a:r>
              <a:rPr lang="en-US" dirty="0"/>
              <a:t>. For such sequences, sequence read archive and trace archive databases were created. Specifically to note here is that these sequence read archive databases are not mirrored across three sites as the volume of data is too large. Currently, SRA alone holds 29.91 </a:t>
            </a:r>
            <a:r>
              <a:rPr lang="en-US" dirty="0" err="1"/>
              <a:t>petabases</a:t>
            </a:r>
            <a:r>
              <a:rPr lang="en-US" dirty="0"/>
              <a:t> of sequence data. This explosion of data is attributed to the high-throughput sequencing that you may already have heard of or you will hear about it in coming lectures.</a:t>
            </a:r>
          </a:p>
          <a:p>
            <a:endParaRPr lang="en-US" dirty="0"/>
          </a:p>
          <a:p>
            <a:r>
              <a:rPr lang="en-US" dirty="0"/>
              <a:t>So how does one make sense of all these data. How can we know a sequence is from what species, who submitted it, when it was first discovered and so on and so on?</a:t>
            </a:r>
          </a:p>
          <a:p>
            <a:endParaRPr lang="en-US" dirty="0"/>
          </a:p>
          <a:p>
            <a:r>
              <a:rPr lang="en-AU" dirty="0">
                <a:hlinkClick r:id="rId3"/>
              </a:rPr>
              <a:t>https://www.ncbi.nlm.nih.gov/sra/docs/sragrowth/</a:t>
            </a:r>
            <a:endParaRPr lang="en-AU" dirty="0">
              <a:hlinkClick r:id="rId4"/>
            </a:endParaRPr>
          </a:p>
          <a:p>
            <a:endParaRPr lang="en-AU" dirty="0">
              <a:hlinkClick r:id="rId4"/>
            </a:endParaRPr>
          </a:p>
        </p:txBody>
      </p:sp>
      <p:sp>
        <p:nvSpPr>
          <p:cNvPr id="4" name="Slide Number Placeholder 3"/>
          <p:cNvSpPr>
            <a:spLocks noGrp="1"/>
          </p:cNvSpPr>
          <p:nvPr>
            <p:ph type="sldNum" sz="quarter" idx="5"/>
          </p:nvPr>
        </p:nvSpPr>
        <p:spPr/>
        <p:txBody>
          <a:bodyPr/>
          <a:lstStyle/>
          <a:p>
            <a:fld id="{E1E10F9D-0CCD-A94C-AF4B-33D69B8FA9E3}" type="slidenum">
              <a:rPr lang="en-US" smtClean="0"/>
              <a:t>7</a:t>
            </a:fld>
            <a:endParaRPr lang="en-US"/>
          </a:p>
        </p:txBody>
      </p:sp>
    </p:spTree>
    <p:extLst>
      <p:ext uri="{BB962C8B-B14F-4D97-AF65-F5344CB8AC3E}">
        <p14:creationId xmlns:p14="http://schemas.microsoft.com/office/powerpoint/2010/main" val="2540426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ensure that all data is accessible is one part of the story, but meaningful retrieval and understanding of the data is another. For that, standards have been developed for storage and retrieval of data and these standards have evolved with new types of data available. As bioinformatics students, you must spend sometime in understanding various file formats and annotation language so that you can effectively understand the contents of these databases and manipulate or process the information for your scientific enquiry. If you click on the links for three formats listed here, you can understand the format and understand what information is contained in a GenBank record or a </a:t>
            </a:r>
            <a:r>
              <a:rPr lang="en-US" dirty="0" err="1"/>
              <a:t>Fasta</a:t>
            </a:r>
            <a:r>
              <a:rPr lang="en-US" dirty="0"/>
              <a:t> record or </a:t>
            </a:r>
            <a:r>
              <a:rPr lang="en-US" dirty="0" err="1"/>
              <a:t>FastQ</a:t>
            </a:r>
            <a:r>
              <a:rPr lang="en-US" dirty="0"/>
              <a:t> record. You can also read about other formats in the other two links provided based on your requirements.</a:t>
            </a:r>
          </a:p>
          <a:p>
            <a:endParaRPr lang="en-US" dirty="0"/>
          </a:p>
          <a:p>
            <a:r>
              <a:rPr lang="en-US" dirty="0"/>
              <a:t>We will have a look at this file formats and see what information is contained in such records now.</a:t>
            </a:r>
          </a:p>
          <a:p>
            <a:endParaRPr lang="en-US" dirty="0"/>
          </a:p>
          <a:p>
            <a:r>
              <a:rPr lang="en-US" dirty="0"/>
              <a:t>Once the records are standardized, one can use specific language, which is referred to as controlled vocabulary, to search and retrieve information. NCBI offers one of the most sophisticated text based search and retrieval system called Entrez. It is a portal that exposes you to entirety of PubMed and 38 other molecular and literature databases. These are very large and very sophisticated databases and you may benefit from looking at the course link depending on your needs. For now, my job is to expose you to all of these information and make you aware of the publicly available contents so that based on your domain expertise in the future, you can learn in a targeted approach.</a:t>
            </a:r>
          </a:p>
          <a:p>
            <a:endParaRPr lang="en-US" dirty="0"/>
          </a:p>
          <a:p>
            <a:r>
              <a:rPr lang="en-US" dirty="0"/>
              <a:t>Apart from text based search, you may be interested in retrieving sequence information based on the DNA or amino acid sequences that you have. For that, one of the fundamental tools used is called BLAST. In the later half of this seminar we will go over details of sequence similarity and how does BLAST work. For now, it is sufficient to know that you have all the avenues of finding information stored in databases. Most of these information is structured and publicly available for free to download, process, distribute in anyway you can imagine.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1E10F9D-0CCD-A94C-AF4B-33D69B8FA9E3}" type="slidenum">
              <a:rPr lang="en-US" smtClean="0"/>
              <a:t>8</a:t>
            </a:fld>
            <a:endParaRPr lang="en-US"/>
          </a:p>
        </p:txBody>
      </p:sp>
    </p:spTree>
    <p:extLst>
      <p:ext uri="{BB962C8B-B14F-4D97-AF65-F5344CB8AC3E}">
        <p14:creationId xmlns:p14="http://schemas.microsoft.com/office/powerpoint/2010/main" val="4084016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may have wondered, that yes the information is available but how do you understand such vast amount of information and how to make sense of it all to understand basic biology. For example, you may have obtained nucleotide sequence of mRNA from a gene called BRCA2 from your model cell line. At the time of publication, you deposit your version of the sequence in the GenBank database as per the requirement. Your collaborator does the same and obtains the sequence data for the same gene from another cell line. As per requirements, they would have to submit their sequence to GenBank too. Now you have overlapping records of the same gene from the same species. Sometimes the issue is that information is partial and not complete for a gene. For example, I searched for BRCA2 in humans as mRNA sequence and we get around 240 results. Not all of them are from BRCA2 gene and when the records are from the gene, often they are partial records. So which one do you trust and which one do you use in your research.</a:t>
            </a:r>
          </a:p>
          <a:p>
            <a:endParaRPr lang="en-US" dirty="0"/>
          </a:p>
          <a:p>
            <a:r>
              <a:rPr lang="en-US" dirty="0"/>
              <a:t>When you want to retrieve the sequence, you have to sort through similar GenBank entries to figure out which is correct, which one should you trust more, and which one should you cite for your subsequent publications.</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1E10F9D-0CCD-A94C-AF4B-33D69B8FA9E3}" type="slidenum">
              <a:rPr lang="en-US" smtClean="0"/>
              <a:t>9</a:t>
            </a:fld>
            <a:endParaRPr lang="en-US"/>
          </a:p>
        </p:txBody>
      </p:sp>
    </p:spTree>
    <p:extLst>
      <p:ext uri="{BB962C8B-B14F-4D97-AF65-F5344CB8AC3E}">
        <p14:creationId xmlns:p14="http://schemas.microsoft.com/office/powerpoint/2010/main" val="737351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5FF5D-6353-C540-815D-9F9D5E2F32ED}"/>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32D778D9-D951-FA48-88DC-13625FB20B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E28672-E1B8-4643-A3D9-3CA5B2C6DA2A}"/>
              </a:ext>
            </a:extLst>
          </p:cNvPr>
          <p:cNvSpPr>
            <a:spLocks noGrp="1"/>
          </p:cNvSpPr>
          <p:nvPr>
            <p:ph type="dt" sz="half" idx="10"/>
          </p:nvPr>
        </p:nvSpPr>
        <p:spPr/>
        <p:txBody>
          <a:bodyPr/>
          <a:lstStyle/>
          <a:p>
            <a:fld id="{34804319-9967-E941-B506-5F7D9B20BB57}" type="datetimeFigureOut">
              <a:rPr lang="en-US" smtClean="0"/>
              <a:t>8/12/19</a:t>
            </a:fld>
            <a:endParaRPr lang="en-US"/>
          </a:p>
        </p:txBody>
      </p:sp>
      <p:sp>
        <p:nvSpPr>
          <p:cNvPr id="5" name="Footer Placeholder 4">
            <a:extLst>
              <a:ext uri="{FF2B5EF4-FFF2-40B4-BE49-F238E27FC236}">
                <a16:creationId xmlns:a16="http://schemas.microsoft.com/office/drawing/2014/main" id="{16B2F7BF-3DB7-6C4F-868B-ED1C8959DB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37CADF-4470-1548-83E2-779B7D241308}"/>
              </a:ext>
            </a:extLst>
          </p:cNvPr>
          <p:cNvSpPr>
            <a:spLocks noGrp="1"/>
          </p:cNvSpPr>
          <p:nvPr>
            <p:ph type="sldNum" sz="quarter" idx="12"/>
          </p:nvPr>
        </p:nvSpPr>
        <p:spPr/>
        <p:txBody>
          <a:bodyPr/>
          <a:lstStyle/>
          <a:p>
            <a:fld id="{C556F287-692C-AA45-9F59-00300A8CEB24}" type="slidenum">
              <a:rPr lang="en-US" smtClean="0"/>
              <a:t>‹#›</a:t>
            </a:fld>
            <a:endParaRPr lang="en-US"/>
          </a:p>
        </p:txBody>
      </p:sp>
    </p:spTree>
    <p:extLst>
      <p:ext uri="{BB962C8B-B14F-4D97-AF65-F5344CB8AC3E}">
        <p14:creationId xmlns:p14="http://schemas.microsoft.com/office/powerpoint/2010/main" val="1700158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23300-CF87-7A49-8F27-BACF6218FD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FD51A9-ECF6-8B43-AAF3-88D8B2504E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8727AC-3F17-CE4F-8497-85C1F2BF4A08}"/>
              </a:ext>
            </a:extLst>
          </p:cNvPr>
          <p:cNvSpPr>
            <a:spLocks noGrp="1"/>
          </p:cNvSpPr>
          <p:nvPr>
            <p:ph type="dt" sz="half" idx="10"/>
          </p:nvPr>
        </p:nvSpPr>
        <p:spPr/>
        <p:txBody>
          <a:bodyPr/>
          <a:lstStyle/>
          <a:p>
            <a:fld id="{34804319-9967-E941-B506-5F7D9B20BB57}" type="datetimeFigureOut">
              <a:rPr lang="en-US" smtClean="0"/>
              <a:t>8/12/19</a:t>
            </a:fld>
            <a:endParaRPr lang="en-US"/>
          </a:p>
        </p:txBody>
      </p:sp>
      <p:sp>
        <p:nvSpPr>
          <p:cNvPr id="5" name="Footer Placeholder 4">
            <a:extLst>
              <a:ext uri="{FF2B5EF4-FFF2-40B4-BE49-F238E27FC236}">
                <a16:creationId xmlns:a16="http://schemas.microsoft.com/office/drawing/2014/main" id="{14B5427C-71A3-5947-85A8-012A5114AD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242B7E-00CA-AC42-8C00-879AC5204238}"/>
              </a:ext>
            </a:extLst>
          </p:cNvPr>
          <p:cNvSpPr>
            <a:spLocks noGrp="1"/>
          </p:cNvSpPr>
          <p:nvPr>
            <p:ph type="sldNum" sz="quarter" idx="12"/>
          </p:nvPr>
        </p:nvSpPr>
        <p:spPr/>
        <p:txBody>
          <a:bodyPr/>
          <a:lstStyle/>
          <a:p>
            <a:fld id="{C556F287-692C-AA45-9F59-00300A8CEB24}" type="slidenum">
              <a:rPr lang="en-US" smtClean="0"/>
              <a:t>‹#›</a:t>
            </a:fld>
            <a:endParaRPr lang="en-US"/>
          </a:p>
        </p:txBody>
      </p:sp>
    </p:spTree>
    <p:extLst>
      <p:ext uri="{BB962C8B-B14F-4D97-AF65-F5344CB8AC3E}">
        <p14:creationId xmlns:p14="http://schemas.microsoft.com/office/powerpoint/2010/main" val="1488435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9E79BE-E7DF-734B-92AC-579A0BEA03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0964CB-2C56-CD4F-A679-A0B246FF4A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79693B-0F84-7E45-BE17-CC3A958576DE}"/>
              </a:ext>
            </a:extLst>
          </p:cNvPr>
          <p:cNvSpPr>
            <a:spLocks noGrp="1"/>
          </p:cNvSpPr>
          <p:nvPr>
            <p:ph type="dt" sz="half" idx="10"/>
          </p:nvPr>
        </p:nvSpPr>
        <p:spPr/>
        <p:txBody>
          <a:bodyPr/>
          <a:lstStyle/>
          <a:p>
            <a:fld id="{34804319-9967-E941-B506-5F7D9B20BB57}" type="datetimeFigureOut">
              <a:rPr lang="en-US" smtClean="0"/>
              <a:t>8/12/19</a:t>
            </a:fld>
            <a:endParaRPr lang="en-US"/>
          </a:p>
        </p:txBody>
      </p:sp>
      <p:sp>
        <p:nvSpPr>
          <p:cNvPr id="5" name="Footer Placeholder 4">
            <a:extLst>
              <a:ext uri="{FF2B5EF4-FFF2-40B4-BE49-F238E27FC236}">
                <a16:creationId xmlns:a16="http://schemas.microsoft.com/office/drawing/2014/main" id="{DC71C929-D8B4-A249-8FF8-3AC228A580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F9A41A-EA42-9A4C-A565-A7EAC32A87C1}"/>
              </a:ext>
            </a:extLst>
          </p:cNvPr>
          <p:cNvSpPr>
            <a:spLocks noGrp="1"/>
          </p:cNvSpPr>
          <p:nvPr>
            <p:ph type="sldNum" sz="quarter" idx="12"/>
          </p:nvPr>
        </p:nvSpPr>
        <p:spPr/>
        <p:txBody>
          <a:bodyPr/>
          <a:lstStyle/>
          <a:p>
            <a:fld id="{C556F287-692C-AA45-9F59-00300A8CEB24}" type="slidenum">
              <a:rPr lang="en-US" smtClean="0"/>
              <a:t>‹#›</a:t>
            </a:fld>
            <a:endParaRPr lang="en-US"/>
          </a:p>
        </p:txBody>
      </p:sp>
    </p:spTree>
    <p:extLst>
      <p:ext uri="{BB962C8B-B14F-4D97-AF65-F5344CB8AC3E}">
        <p14:creationId xmlns:p14="http://schemas.microsoft.com/office/powerpoint/2010/main" val="742954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6992A-93E8-0640-A67A-FEFFF821B3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E57379-6919-E54A-B9E1-B760DEE890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9E7CE4-45E7-6941-B4D2-4FBCAF42636B}"/>
              </a:ext>
            </a:extLst>
          </p:cNvPr>
          <p:cNvSpPr>
            <a:spLocks noGrp="1"/>
          </p:cNvSpPr>
          <p:nvPr>
            <p:ph type="dt" sz="half" idx="10"/>
          </p:nvPr>
        </p:nvSpPr>
        <p:spPr/>
        <p:txBody>
          <a:bodyPr/>
          <a:lstStyle/>
          <a:p>
            <a:fld id="{34804319-9967-E941-B506-5F7D9B20BB57}" type="datetimeFigureOut">
              <a:rPr lang="en-US" smtClean="0"/>
              <a:t>8/12/19</a:t>
            </a:fld>
            <a:endParaRPr lang="en-US"/>
          </a:p>
        </p:txBody>
      </p:sp>
      <p:sp>
        <p:nvSpPr>
          <p:cNvPr id="5" name="Footer Placeholder 4">
            <a:extLst>
              <a:ext uri="{FF2B5EF4-FFF2-40B4-BE49-F238E27FC236}">
                <a16:creationId xmlns:a16="http://schemas.microsoft.com/office/drawing/2014/main" id="{75FD7E2B-C972-FF4B-B992-DA64659E02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D57676-2DC5-6248-A1BD-47AFE8F5D6F0}"/>
              </a:ext>
            </a:extLst>
          </p:cNvPr>
          <p:cNvSpPr>
            <a:spLocks noGrp="1"/>
          </p:cNvSpPr>
          <p:nvPr>
            <p:ph type="sldNum" sz="quarter" idx="12"/>
          </p:nvPr>
        </p:nvSpPr>
        <p:spPr/>
        <p:txBody>
          <a:bodyPr/>
          <a:lstStyle/>
          <a:p>
            <a:fld id="{C556F287-692C-AA45-9F59-00300A8CEB24}" type="slidenum">
              <a:rPr lang="en-US" smtClean="0"/>
              <a:t>‹#›</a:t>
            </a:fld>
            <a:endParaRPr lang="en-US"/>
          </a:p>
        </p:txBody>
      </p:sp>
    </p:spTree>
    <p:extLst>
      <p:ext uri="{BB962C8B-B14F-4D97-AF65-F5344CB8AC3E}">
        <p14:creationId xmlns:p14="http://schemas.microsoft.com/office/powerpoint/2010/main" val="3076178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289A0-FD02-9A4F-ADCC-026414F055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CA2687D-6AC4-EE48-91C0-4E280C8C28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208456-5D9F-0F45-BBA6-9A8DDAE97D4F}"/>
              </a:ext>
            </a:extLst>
          </p:cNvPr>
          <p:cNvSpPr>
            <a:spLocks noGrp="1"/>
          </p:cNvSpPr>
          <p:nvPr>
            <p:ph type="dt" sz="half" idx="10"/>
          </p:nvPr>
        </p:nvSpPr>
        <p:spPr/>
        <p:txBody>
          <a:bodyPr/>
          <a:lstStyle/>
          <a:p>
            <a:fld id="{34804319-9967-E941-B506-5F7D9B20BB57}" type="datetimeFigureOut">
              <a:rPr lang="en-US" smtClean="0"/>
              <a:t>8/12/19</a:t>
            </a:fld>
            <a:endParaRPr lang="en-US"/>
          </a:p>
        </p:txBody>
      </p:sp>
      <p:sp>
        <p:nvSpPr>
          <p:cNvPr id="5" name="Footer Placeholder 4">
            <a:extLst>
              <a:ext uri="{FF2B5EF4-FFF2-40B4-BE49-F238E27FC236}">
                <a16:creationId xmlns:a16="http://schemas.microsoft.com/office/drawing/2014/main" id="{459E657D-77A1-8C48-9376-953CF9158E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E5FD34-B12C-FB40-8A9D-DBB13FEB8FB5}"/>
              </a:ext>
            </a:extLst>
          </p:cNvPr>
          <p:cNvSpPr>
            <a:spLocks noGrp="1"/>
          </p:cNvSpPr>
          <p:nvPr>
            <p:ph type="sldNum" sz="quarter" idx="12"/>
          </p:nvPr>
        </p:nvSpPr>
        <p:spPr/>
        <p:txBody>
          <a:bodyPr/>
          <a:lstStyle/>
          <a:p>
            <a:fld id="{C556F287-692C-AA45-9F59-00300A8CEB24}" type="slidenum">
              <a:rPr lang="en-US" smtClean="0"/>
              <a:t>‹#›</a:t>
            </a:fld>
            <a:endParaRPr lang="en-US"/>
          </a:p>
        </p:txBody>
      </p:sp>
    </p:spTree>
    <p:extLst>
      <p:ext uri="{BB962C8B-B14F-4D97-AF65-F5344CB8AC3E}">
        <p14:creationId xmlns:p14="http://schemas.microsoft.com/office/powerpoint/2010/main" val="792155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4A1C8-C9DF-9044-A2DE-18D56CD37A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8235EE-778A-5D49-8A5C-3BFB949E19B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056FFA-094E-0C47-B624-36CFA9531C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F074CE-5BF9-3440-9CEB-56FA5F476C99}"/>
              </a:ext>
            </a:extLst>
          </p:cNvPr>
          <p:cNvSpPr>
            <a:spLocks noGrp="1"/>
          </p:cNvSpPr>
          <p:nvPr>
            <p:ph type="dt" sz="half" idx="10"/>
          </p:nvPr>
        </p:nvSpPr>
        <p:spPr/>
        <p:txBody>
          <a:bodyPr/>
          <a:lstStyle/>
          <a:p>
            <a:fld id="{34804319-9967-E941-B506-5F7D9B20BB57}" type="datetimeFigureOut">
              <a:rPr lang="en-US" smtClean="0"/>
              <a:t>8/12/19</a:t>
            </a:fld>
            <a:endParaRPr lang="en-US"/>
          </a:p>
        </p:txBody>
      </p:sp>
      <p:sp>
        <p:nvSpPr>
          <p:cNvPr id="6" name="Footer Placeholder 5">
            <a:extLst>
              <a:ext uri="{FF2B5EF4-FFF2-40B4-BE49-F238E27FC236}">
                <a16:creationId xmlns:a16="http://schemas.microsoft.com/office/drawing/2014/main" id="{7301E3EF-50BC-144B-AF11-1D6D5F822D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FC9D3A-0F1D-0D43-ACD5-E9041C0F900D}"/>
              </a:ext>
            </a:extLst>
          </p:cNvPr>
          <p:cNvSpPr>
            <a:spLocks noGrp="1"/>
          </p:cNvSpPr>
          <p:nvPr>
            <p:ph type="sldNum" sz="quarter" idx="12"/>
          </p:nvPr>
        </p:nvSpPr>
        <p:spPr/>
        <p:txBody>
          <a:bodyPr/>
          <a:lstStyle/>
          <a:p>
            <a:fld id="{C556F287-692C-AA45-9F59-00300A8CEB24}" type="slidenum">
              <a:rPr lang="en-US" smtClean="0"/>
              <a:t>‹#›</a:t>
            </a:fld>
            <a:endParaRPr lang="en-US"/>
          </a:p>
        </p:txBody>
      </p:sp>
    </p:spTree>
    <p:extLst>
      <p:ext uri="{BB962C8B-B14F-4D97-AF65-F5344CB8AC3E}">
        <p14:creationId xmlns:p14="http://schemas.microsoft.com/office/powerpoint/2010/main" val="3273295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613BE-73BA-5E44-A0E7-BA1772F7EBC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89798E1-8BA4-5A4F-A3E5-692DB798AF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C3A565-9D17-3A44-B5B6-D22A5B8AFF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363B6E-EC58-DB45-88A7-1002DF7C7B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B91137D-6D7E-4E4A-95D5-553E05951B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AE6333-2F38-F346-8DF5-AF1ABE23F224}"/>
              </a:ext>
            </a:extLst>
          </p:cNvPr>
          <p:cNvSpPr>
            <a:spLocks noGrp="1"/>
          </p:cNvSpPr>
          <p:nvPr>
            <p:ph type="dt" sz="half" idx="10"/>
          </p:nvPr>
        </p:nvSpPr>
        <p:spPr/>
        <p:txBody>
          <a:bodyPr/>
          <a:lstStyle/>
          <a:p>
            <a:fld id="{34804319-9967-E941-B506-5F7D9B20BB57}" type="datetimeFigureOut">
              <a:rPr lang="en-US" smtClean="0"/>
              <a:t>8/12/19</a:t>
            </a:fld>
            <a:endParaRPr lang="en-US"/>
          </a:p>
        </p:txBody>
      </p:sp>
      <p:sp>
        <p:nvSpPr>
          <p:cNvPr id="8" name="Footer Placeholder 7">
            <a:extLst>
              <a:ext uri="{FF2B5EF4-FFF2-40B4-BE49-F238E27FC236}">
                <a16:creationId xmlns:a16="http://schemas.microsoft.com/office/drawing/2014/main" id="{63B89BA1-FD82-DF40-A881-654ACCD1C7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A100B7C-D05E-0349-B51B-6EBFE67BE9C3}"/>
              </a:ext>
            </a:extLst>
          </p:cNvPr>
          <p:cNvSpPr>
            <a:spLocks noGrp="1"/>
          </p:cNvSpPr>
          <p:nvPr>
            <p:ph type="sldNum" sz="quarter" idx="12"/>
          </p:nvPr>
        </p:nvSpPr>
        <p:spPr/>
        <p:txBody>
          <a:bodyPr/>
          <a:lstStyle/>
          <a:p>
            <a:fld id="{C556F287-692C-AA45-9F59-00300A8CEB24}" type="slidenum">
              <a:rPr lang="en-US" smtClean="0"/>
              <a:t>‹#›</a:t>
            </a:fld>
            <a:endParaRPr lang="en-US"/>
          </a:p>
        </p:txBody>
      </p:sp>
    </p:spTree>
    <p:extLst>
      <p:ext uri="{BB962C8B-B14F-4D97-AF65-F5344CB8AC3E}">
        <p14:creationId xmlns:p14="http://schemas.microsoft.com/office/powerpoint/2010/main" val="3893021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D5061-55A1-7848-9691-CCEFC8893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4C122E1-52CC-C442-AD06-ED8714D2AE46}"/>
              </a:ext>
            </a:extLst>
          </p:cNvPr>
          <p:cNvSpPr>
            <a:spLocks noGrp="1"/>
          </p:cNvSpPr>
          <p:nvPr>
            <p:ph type="dt" sz="half" idx="10"/>
          </p:nvPr>
        </p:nvSpPr>
        <p:spPr/>
        <p:txBody>
          <a:bodyPr/>
          <a:lstStyle/>
          <a:p>
            <a:fld id="{34804319-9967-E941-B506-5F7D9B20BB57}" type="datetimeFigureOut">
              <a:rPr lang="en-US" smtClean="0"/>
              <a:t>8/12/19</a:t>
            </a:fld>
            <a:endParaRPr lang="en-US"/>
          </a:p>
        </p:txBody>
      </p:sp>
      <p:sp>
        <p:nvSpPr>
          <p:cNvPr id="4" name="Footer Placeholder 3">
            <a:extLst>
              <a:ext uri="{FF2B5EF4-FFF2-40B4-BE49-F238E27FC236}">
                <a16:creationId xmlns:a16="http://schemas.microsoft.com/office/drawing/2014/main" id="{D7313F8F-85FD-4B4C-BB3E-A4A1DDBBFEF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B933243-1452-1D47-A119-00B10175C0F0}"/>
              </a:ext>
            </a:extLst>
          </p:cNvPr>
          <p:cNvSpPr>
            <a:spLocks noGrp="1"/>
          </p:cNvSpPr>
          <p:nvPr>
            <p:ph type="sldNum" sz="quarter" idx="12"/>
          </p:nvPr>
        </p:nvSpPr>
        <p:spPr/>
        <p:txBody>
          <a:bodyPr/>
          <a:lstStyle/>
          <a:p>
            <a:fld id="{C556F287-692C-AA45-9F59-00300A8CEB24}" type="slidenum">
              <a:rPr lang="en-US" smtClean="0"/>
              <a:t>‹#›</a:t>
            </a:fld>
            <a:endParaRPr lang="en-US"/>
          </a:p>
        </p:txBody>
      </p:sp>
    </p:spTree>
    <p:extLst>
      <p:ext uri="{BB962C8B-B14F-4D97-AF65-F5344CB8AC3E}">
        <p14:creationId xmlns:p14="http://schemas.microsoft.com/office/powerpoint/2010/main" val="4018596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F80C33-0BBC-B64D-AC48-D76C68ADBBCC}"/>
              </a:ext>
            </a:extLst>
          </p:cNvPr>
          <p:cNvSpPr>
            <a:spLocks noGrp="1"/>
          </p:cNvSpPr>
          <p:nvPr>
            <p:ph type="dt" sz="half" idx="10"/>
          </p:nvPr>
        </p:nvSpPr>
        <p:spPr/>
        <p:txBody>
          <a:bodyPr/>
          <a:lstStyle/>
          <a:p>
            <a:fld id="{34804319-9967-E941-B506-5F7D9B20BB57}" type="datetimeFigureOut">
              <a:rPr lang="en-US" smtClean="0"/>
              <a:t>8/12/19</a:t>
            </a:fld>
            <a:endParaRPr lang="en-US"/>
          </a:p>
        </p:txBody>
      </p:sp>
      <p:sp>
        <p:nvSpPr>
          <p:cNvPr id="3" name="Footer Placeholder 2">
            <a:extLst>
              <a:ext uri="{FF2B5EF4-FFF2-40B4-BE49-F238E27FC236}">
                <a16:creationId xmlns:a16="http://schemas.microsoft.com/office/drawing/2014/main" id="{BBC8A95C-EADC-A941-B3B0-856A155512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AEDF45D-65A6-FE4A-9200-A43EED205983}"/>
              </a:ext>
            </a:extLst>
          </p:cNvPr>
          <p:cNvSpPr>
            <a:spLocks noGrp="1"/>
          </p:cNvSpPr>
          <p:nvPr>
            <p:ph type="sldNum" sz="quarter" idx="12"/>
          </p:nvPr>
        </p:nvSpPr>
        <p:spPr/>
        <p:txBody>
          <a:bodyPr/>
          <a:lstStyle/>
          <a:p>
            <a:fld id="{C556F287-692C-AA45-9F59-00300A8CEB24}" type="slidenum">
              <a:rPr lang="en-US" smtClean="0"/>
              <a:t>‹#›</a:t>
            </a:fld>
            <a:endParaRPr lang="en-US"/>
          </a:p>
        </p:txBody>
      </p:sp>
    </p:spTree>
    <p:extLst>
      <p:ext uri="{BB962C8B-B14F-4D97-AF65-F5344CB8AC3E}">
        <p14:creationId xmlns:p14="http://schemas.microsoft.com/office/powerpoint/2010/main" val="3604229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0005E-4CC7-F145-BBA1-FE5CC778CA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DB3A875-8F2B-CE46-9C1E-7D9632D16A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D218B18-BABC-114E-8B5C-453C832BE0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F2C48D-8AE2-5646-A989-61549EEF068B}"/>
              </a:ext>
            </a:extLst>
          </p:cNvPr>
          <p:cNvSpPr>
            <a:spLocks noGrp="1"/>
          </p:cNvSpPr>
          <p:nvPr>
            <p:ph type="dt" sz="half" idx="10"/>
          </p:nvPr>
        </p:nvSpPr>
        <p:spPr/>
        <p:txBody>
          <a:bodyPr/>
          <a:lstStyle/>
          <a:p>
            <a:fld id="{34804319-9967-E941-B506-5F7D9B20BB57}" type="datetimeFigureOut">
              <a:rPr lang="en-US" smtClean="0"/>
              <a:t>8/12/19</a:t>
            </a:fld>
            <a:endParaRPr lang="en-US"/>
          </a:p>
        </p:txBody>
      </p:sp>
      <p:sp>
        <p:nvSpPr>
          <p:cNvPr id="6" name="Footer Placeholder 5">
            <a:extLst>
              <a:ext uri="{FF2B5EF4-FFF2-40B4-BE49-F238E27FC236}">
                <a16:creationId xmlns:a16="http://schemas.microsoft.com/office/drawing/2014/main" id="{408D7C2E-D9EA-4147-9CA5-5E94AAF488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17D6C6-5B8E-9649-A8A7-08AFF8AF0714}"/>
              </a:ext>
            </a:extLst>
          </p:cNvPr>
          <p:cNvSpPr>
            <a:spLocks noGrp="1"/>
          </p:cNvSpPr>
          <p:nvPr>
            <p:ph type="sldNum" sz="quarter" idx="12"/>
          </p:nvPr>
        </p:nvSpPr>
        <p:spPr/>
        <p:txBody>
          <a:bodyPr/>
          <a:lstStyle/>
          <a:p>
            <a:fld id="{C556F287-692C-AA45-9F59-00300A8CEB24}" type="slidenum">
              <a:rPr lang="en-US" smtClean="0"/>
              <a:t>‹#›</a:t>
            </a:fld>
            <a:endParaRPr lang="en-US"/>
          </a:p>
        </p:txBody>
      </p:sp>
    </p:spTree>
    <p:extLst>
      <p:ext uri="{BB962C8B-B14F-4D97-AF65-F5344CB8AC3E}">
        <p14:creationId xmlns:p14="http://schemas.microsoft.com/office/powerpoint/2010/main" val="1156635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2A183-3BD4-BD47-8B09-4A477F2A45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9A2351-A6C5-ED4C-A91A-F20F3FC0CB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83F98F0-5E03-FE45-99EE-2FC26E2F52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7B67C2-7882-0940-A53F-6FB20ED1E48D}"/>
              </a:ext>
            </a:extLst>
          </p:cNvPr>
          <p:cNvSpPr>
            <a:spLocks noGrp="1"/>
          </p:cNvSpPr>
          <p:nvPr>
            <p:ph type="dt" sz="half" idx="10"/>
          </p:nvPr>
        </p:nvSpPr>
        <p:spPr/>
        <p:txBody>
          <a:bodyPr/>
          <a:lstStyle/>
          <a:p>
            <a:fld id="{34804319-9967-E941-B506-5F7D9B20BB57}" type="datetimeFigureOut">
              <a:rPr lang="en-US" smtClean="0"/>
              <a:t>8/12/19</a:t>
            </a:fld>
            <a:endParaRPr lang="en-US"/>
          </a:p>
        </p:txBody>
      </p:sp>
      <p:sp>
        <p:nvSpPr>
          <p:cNvPr id="6" name="Footer Placeholder 5">
            <a:extLst>
              <a:ext uri="{FF2B5EF4-FFF2-40B4-BE49-F238E27FC236}">
                <a16:creationId xmlns:a16="http://schemas.microsoft.com/office/drawing/2014/main" id="{6A6BCEA8-9239-AC42-B4F6-85630284D9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8D2A3C-0999-2343-A1C4-A28494EA8706}"/>
              </a:ext>
            </a:extLst>
          </p:cNvPr>
          <p:cNvSpPr>
            <a:spLocks noGrp="1"/>
          </p:cNvSpPr>
          <p:nvPr>
            <p:ph type="sldNum" sz="quarter" idx="12"/>
          </p:nvPr>
        </p:nvSpPr>
        <p:spPr/>
        <p:txBody>
          <a:bodyPr/>
          <a:lstStyle/>
          <a:p>
            <a:fld id="{C556F287-692C-AA45-9F59-00300A8CEB24}" type="slidenum">
              <a:rPr lang="en-US" smtClean="0"/>
              <a:t>‹#›</a:t>
            </a:fld>
            <a:endParaRPr lang="en-US"/>
          </a:p>
        </p:txBody>
      </p:sp>
    </p:spTree>
    <p:extLst>
      <p:ext uri="{BB962C8B-B14F-4D97-AF65-F5344CB8AC3E}">
        <p14:creationId xmlns:p14="http://schemas.microsoft.com/office/powerpoint/2010/main" val="2210893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F15DE4-F987-9E41-8995-7E2D3F6960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C30B82A-C4CF-A84D-86E3-99277EA7C3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CFF1D9C-F667-B94E-B724-525E827426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804319-9967-E941-B506-5F7D9B20BB57}" type="datetimeFigureOut">
              <a:rPr lang="en-US" smtClean="0"/>
              <a:t>8/12/19</a:t>
            </a:fld>
            <a:endParaRPr lang="en-US"/>
          </a:p>
        </p:txBody>
      </p:sp>
      <p:sp>
        <p:nvSpPr>
          <p:cNvPr id="5" name="Footer Placeholder 4">
            <a:extLst>
              <a:ext uri="{FF2B5EF4-FFF2-40B4-BE49-F238E27FC236}">
                <a16:creationId xmlns:a16="http://schemas.microsoft.com/office/drawing/2014/main" id="{82B98879-F2D3-7E41-9FF4-85EB66A6A4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DB9DD8-04E1-5543-8D15-6F9D9DE5E2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56F287-692C-AA45-9F59-00300A8CEB24}" type="slidenum">
              <a:rPr lang="en-US" smtClean="0"/>
              <a:t>‹#›</a:t>
            </a:fld>
            <a:endParaRPr lang="en-US"/>
          </a:p>
        </p:txBody>
      </p:sp>
    </p:spTree>
    <p:extLst>
      <p:ext uri="{BB962C8B-B14F-4D97-AF65-F5344CB8AC3E}">
        <p14:creationId xmlns:p14="http://schemas.microsoft.com/office/powerpoint/2010/main" val="3903573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Helvetica"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ncbi.nlm.nih.gov/refseq/about/"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www.ensembl.org/"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enome.ucsc.edu/" TargetMode="External"/><Relationship Id="rId7" Type="http://schemas.openxmlformats.org/officeDocument/2006/relationships/hyperlink" Target="https://genome.ucsc.edu/cgi-bin/hgTable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genome.ucsc.edu/blog/accessing-the-genome-browser-part-3-controlling-the-genome-browser-image/" TargetMode="External"/><Relationship Id="rId5" Type="http://schemas.openxmlformats.org/officeDocument/2006/relationships/hyperlink" Target="http://genome.ucsc.edu/blog/accessing-the-genome-browser-programmatically-part-2-using-the-public-mysql-server-and-gbdb-system/" TargetMode="External"/><Relationship Id="rId4" Type="http://schemas.openxmlformats.org/officeDocument/2006/relationships/hyperlink" Target="http://genome.ucsc.edu/blog/accessing-the-genome-browser-programmatically-part-1-how-to-get-sequence-from-the-ucsc-genome-browser/"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uniprot.or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beagrie.com/static/resource/EBI-impact-report.pd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hyperlink" Target="http://www.bioinf.uni-freiburg.de/Subpages/publications.html?de#Raden-2018-teaching.abstract" TargetMode="Externa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Nucleosom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image" Target="../media/image3.png"/><Relationship Id="rId4" Type="http://schemas.openxmlformats.org/officeDocument/2006/relationships/image" Target="../media/image2.tiff"/></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asia.ensembl.org/info/website/glossary.html" TargetMode="External"/><Relationship Id="rId4" Type="http://schemas.openxmlformats.org/officeDocument/2006/relationships/hyperlink" Target="https://ensembl.org/Homo_sapiens/Location/Genom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hyperlink" Target="http://www.ncbi.nlm.nih.gov/Traces/home/"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www.ncbi.nlm.nih.gov/sra/" TargetMode="External"/><Relationship Id="rId5" Type="http://schemas.openxmlformats.org/officeDocument/2006/relationships/hyperlink" Target="http://www.insdc.org/" TargetMode="External"/><Relationship Id="rId4" Type="http://schemas.openxmlformats.org/officeDocument/2006/relationships/hyperlink" Target="https://www.ncbi.nlm.nih.gov/genbank/"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www.ncbi.nlm.nih.gov/books/NBK3837/" TargetMode="External"/><Relationship Id="rId3" Type="http://schemas.openxmlformats.org/officeDocument/2006/relationships/hyperlink" Target="https://www.ncbi.nlm.nih.gov/Sitemap/samplerecord.html" TargetMode="External"/><Relationship Id="rId7" Type="http://schemas.openxmlformats.org/officeDocument/2006/relationships/hyperlink" Target="https://genome.ucsc.edu/ENCODE/fileFormats.htm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genome.ucsc.edu/FAQ/FAQformat.html" TargetMode="External"/><Relationship Id="rId5" Type="http://schemas.openxmlformats.org/officeDocument/2006/relationships/hyperlink" Target="https://en.wikipedia.org/wiki/FASTQ_format" TargetMode="External"/><Relationship Id="rId10" Type="http://schemas.openxmlformats.org/officeDocument/2006/relationships/hyperlink" Target="https://blast.ncbi.nlm.nih.gov/Blast.cgi" TargetMode="External"/><Relationship Id="rId4" Type="http://schemas.openxmlformats.org/officeDocument/2006/relationships/hyperlink" Target="https://en.wikipedia.org/wiki/FASTA_format" TargetMode="External"/><Relationship Id="rId9" Type="http://schemas.openxmlformats.org/officeDocument/2006/relationships/hyperlink" Target="https://www.ncbi.nlm.nih.gov/Class/MLACourse/index.html"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ncbi.nlm.nih.gov/nuccor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C5DCD-6440-3246-8188-001E505778F3}"/>
              </a:ext>
            </a:extLst>
          </p:cNvPr>
          <p:cNvSpPr>
            <a:spLocks noGrp="1"/>
          </p:cNvSpPr>
          <p:nvPr>
            <p:ph type="ctrTitle"/>
          </p:nvPr>
        </p:nvSpPr>
        <p:spPr>
          <a:xfrm>
            <a:off x="1524000" y="670910"/>
            <a:ext cx="9144000" cy="1817797"/>
          </a:xfrm>
        </p:spPr>
        <p:txBody>
          <a:bodyPr>
            <a:normAutofit fontScale="90000"/>
          </a:bodyPr>
          <a:lstStyle/>
          <a:p>
            <a:r>
              <a:rPr lang="en-AU" dirty="0"/>
              <a:t>Biomolecular databases and sequence alignments basics</a:t>
            </a:r>
            <a:endParaRPr lang="en-US" dirty="0"/>
          </a:p>
        </p:txBody>
      </p:sp>
      <p:sp>
        <p:nvSpPr>
          <p:cNvPr id="3" name="Subtitle 2">
            <a:extLst>
              <a:ext uri="{FF2B5EF4-FFF2-40B4-BE49-F238E27FC236}">
                <a16:creationId xmlns:a16="http://schemas.microsoft.com/office/drawing/2014/main" id="{B21B4FE6-5758-8748-9792-34DDA131E4CB}"/>
              </a:ext>
            </a:extLst>
          </p:cNvPr>
          <p:cNvSpPr>
            <a:spLocks noGrp="1"/>
          </p:cNvSpPr>
          <p:nvPr>
            <p:ph type="subTitle" idx="1"/>
          </p:nvPr>
        </p:nvSpPr>
        <p:spPr>
          <a:xfrm>
            <a:off x="1524000" y="4369293"/>
            <a:ext cx="9144000" cy="1655762"/>
          </a:xfrm>
        </p:spPr>
        <p:txBody>
          <a:bodyPr>
            <a:normAutofit lnSpcReduction="10000"/>
          </a:bodyPr>
          <a:lstStyle/>
          <a:p>
            <a:r>
              <a:rPr lang="en-US" dirty="0" err="1"/>
              <a:t>Hardip</a:t>
            </a:r>
            <a:r>
              <a:rPr lang="en-US" dirty="0"/>
              <a:t> Patel, PhD</a:t>
            </a:r>
          </a:p>
          <a:p>
            <a:r>
              <a:rPr lang="en-US" dirty="0"/>
              <a:t>Bioinformatics Lead, National Centre for Indigenous Genomics</a:t>
            </a:r>
          </a:p>
          <a:p>
            <a:r>
              <a:rPr lang="en-US" dirty="0"/>
              <a:t>The Australian National University</a:t>
            </a:r>
          </a:p>
          <a:p>
            <a:r>
              <a:rPr lang="en-US" dirty="0"/>
              <a:t>BIOL8002</a:t>
            </a:r>
          </a:p>
        </p:txBody>
      </p:sp>
    </p:spTree>
    <p:extLst>
      <p:ext uri="{BB962C8B-B14F-4D97-AF65-F5344CB8AC3E}">
        <p14:creationId xmlns:p14="http://schemas.microsoft.com/office/powerpoint/2010/main" val="19265488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F2687-6EB3-104A-85D6-ACB45429DB3B}"/>
              </a:ext>
            </a:extLst>
          </p:cNvPr>
          <p:cNvSpPr>
            <a:spLocks noGrp="1"/>
          </p:cNvSpPr>
          <p:nvPr>
            <p:ph type="title"/>
          </p:nvPr>
        </p:nvSpPr>
        <p:spPr/>
        <p:txBody>
          <a:bodyPr/>
          <a:lstStyle/>
          <a:p>
            <a:r>
              <a:rPr lang="en-US" dirty="0" err="1"/>
              <a:t>RefSeq</a:t>
            </a:r>
            <a:r>
              <a:rPr lang="en-US" dirty="0"/>
              <a:t>: derived database</a:t>
            </a:r>
          </a:p>
        </p:txBody>
      </p:sp>
      <p:sp>
        <p:nvSpPr>
          <p:cNvPr id="3" name="Content Placeholder 2">
            <a:extLst>
              <a:ext uri="{FF2B5EF4-FFF2-40B4-BE49-F238E27FC236}">
                <a16:creationId xmlns:a16="http://schemas.microsoft.com/office/drawing/2014/main" id="{F4F0475A-93AA-C541-B0BA-BB2F2F225F50}"/>
              </a:ext>
            </a:extLst>
          </p:cNvPr>
          <p:cNvSpPr>
            <a:spLocks noGrp="1"/>
          </p:cNvSpPr>
          <p:nvPr>
            <p:ph idx="1"/>
          </p:nvPr>
        </p:nvSpPr>
        <p:spPr/>
        <p:txBody>
          <a:bodyPr/>
          <a:lstStyle/>
          <a:p>
            <a:pPr>
              <a:lnSpc>
                <a:spcPct val="100000"/>
              </a:lnSpc>
              <a:spcBef>
                <a:spcPts val="600"/>
              </a:spcBef>
              <a:spcAft>
                <a:spcPts val="600"/>
              </a:spcAft>
            </a:pPr>
            <a:r>
              <a:rPr lang="en-US" dirty="0">
                <a:hlinkClick r:id="rId3"/>
              </a:rPr>
              <a:t>RefSeq database</a:t>
            </a:r>
            <a:r>
              <a:rPr lang="en-US" dirty="0"/>
              <a:t>, USA</a:t>
            </a:r>
          </a:p>
          <a:p>
            <a:pPr lvl="1">
              <a:lnSpc>
                <a:spcPct val="100000"/>
              </a:lnSpc>
              <a:spcBef>
                <a:spcPts val="600"/>
              </a:spcBef>
              <a:spcAft>
                <a:spcPts val="600"/>
              </a:spcAft>
            </a:pPr>
            <a:r>
              <a:rPr lang="en-US" i="1" dirty="0"/>
              <a:t>“</a:t>
            </a:r>
            <a:r>
              <a:rPr lang="en-AU" i="1" dirty="0"/>
              <a:t>comprehensive, integrated, non-redundant, well-annotated set of sequences”</a:t>
            </a:r>
          </a:p>
          <a:p>
            <a:pPr lvl="1">
              <a:lnSpc>
                <a:spcPct val="100000"/>
              </a:lnSpc>
              <a:spcBef>
                <a:spcPts val="600"/>
              </a:spcBef>
              <a:spcAft>
                <a:spcPts val="600"/>
              </a:spcAft>
            </a:pPr>
            <a:r>
              <a:rPr lang="en-AU" i="1" dirty="0"/>
              <a:t>Represent</a:t>
            </a:r>
            <a:r>
              <a:rPr lang="en-AU" dirty="0"/>
              <a:t> genomic DNA, transcripts, and proteins</a:t>
            </a:r>
          </a:p>
          <a:p>
            <a:pPr lvl="1">
              <a:lnSpc>
                <a:spcPct val="100000"/>
              </a:lnSpc>
              <a:spcBef>
                <a:spcPts val="600"/>
              </a:spcBef>
              <a:spcAft>
                <a:spcPts val="600"/>
              </a:spcAft>
            </a:pPr>
            <a:r>
              <a:rPr lang="en-AU" b="1" i="1" dirty="0"/>
              <a:t>Curated </a:t>
            </a:r>
            <a:r>
              <a:rPr lang="en-AU" dirty="0"/>
              <a:t>by NCBI staff and collaborators</a:t>
            </a:r>
          </a:p>
          <a:p>
            <a:pPr lvl="1">
              <a:lnSpc>
                <a:spcPct val="100000"/>
              </a:lnSpc>
              <a:spcBef>
                <a:spcPts val="600"/>
              </a:spcBef>
              <a:spcAft>
                <a:spcPts val="600"/>
              </a:spcAft>
            </a:pPr>
            <a:r>
              <a:rPr lang="en-AU" dirty="0"/>
              <a:t>Reflect </a:t>
            </a:r>
            <a:r>
              <a:rPr lang="en-AU" b="1" i="1" dirty="0"/>
              <a:t>current knowledge</a:t>
            </a:r>
            <a:r>
              <a:rPr lang="en-AU" b="1" dirty="0"/>
              <a:t> </a:t>
            </a:r>
            <a:r>
              <a:rPr lang="en-AU" dirty="0"/>
              <a:t>of sequence data and biology</a:t>
            </a:r>
          </a:p>
          <a:p>
            <a:pPr lvl="1">
              <a:lnSpc>
                <a:spcPct val="100000"/>
              </a:lnSpc>
              <a:spcBef>
                <a:spcPts val="600"/>
              </a:spcBef>
              <a:spcAft>
                <a:spcPts val="600"/>
              </a:spcAft>
            </a:pPr>
            <a:r>
              <a:rPr lang="en-AU" dirty="0"/>
              <a:t>Records </a:t>
            </a:r>
            <a:r>
              <a:rPr lang="en-AU" b="1" i="1" dirty="0"/>
              <a:t>owned</a:t>
            </a:r>
            <a:r>
              <a:rPr lang="en-AU" dirty="0"/>
              <a:t> by NCBI</a:t>
            </a:r>
            <a:endParaRPr lang="en-US" dirty="0"/>
          </a:p>
        </p:txBody>
      </p:sp>
    </p:spTree>
    <p:extLst>
      <p:ext uri="{BB962C8B-B14F-4D97-AF65-F5344CB8AC3E}">
        <p14:creationId xmlns:p14="http://schemas.microsoft.com/office/powerpoint/2010/main" val="2979133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DB25A-49D4-414A-BDEF-8D67C6D52FB3}"/>
              </a:ext>
            </a:extLst>
          </p:cNvPr>
          <p:cNvSpPr>
            <a:spLocks noGrp="1"/>
          </p:cNvSpPr>
          <p:nvPr>
            <p:ph type="title"/>
          </p:nvPr>
        </p:nvSpPr>
        <p:spPr/>
        <p:txBody>
          <a:bodyPr/>
          <a:lstStyle/>
          <a:p>
            <a:r>
              <a:rPr lang="en-US" dirty="0" err="1"/>
              <a:t>Ensembl</a:t>
            </a:r>
            <a:r>
              <a:rPr lang="en-US" dirty="0"/>
              <a:t>: derived database </a:t>
            </a:r>
          </a:p>
        </p:txBody>
      </p:sp>
      <p:sp>
        <p:nvSpPr>
          <p:cNvPr id="3" name="Content Placeholder 2">
            <a:extLst>
              <a:ext uri="{FF2B5EF4-FFF2-40B4-BE49-F238E27FC236}">
                <a16:creationId xmlns:a16="http://schemas.microsoft.com/office/drawing/2014/main" id="{9954177F-B6F9-BB4D-BE6A-6DC77832D535}"/>
              </a:ext>
            </a:extLst>
          </p:cNvPr>
          <p:cNvSpPr>
            <a:spLocks noGrp="1"/>
          </p:cNvSpPr>
          <p:nvPr>
            <p:ph idx="1"/>
          </p:nvPr>
        </p:nvSpPr>
        <p:spPr/>
        <p:txBody>
          <a:bodyPr>
            <a:normAutofit fontScale="85000" lnSpcReduction="20000"/>
          </a:bodyPr>
          <a:lstStyle/>
          <a:p>
            <a:pPr>
              <a:spcBef>
                <a:spcPts val="1200"/>
              </a:spcBef>
              <a:spcAft>
                <a:spcPts val="1200"/>
              </a:spcAft>
            </a:pPr>
            <a:r>
              <a:rPr lang="en-AU" dirty="0">
                <a:hlinkClick r:id="rId3"/>
              </a:rPr>
              <a:t>http://www.ensembl.org</a:t>
            </a:r>
            <a:r>
              <a:rPr lang="en-AU" dirty="0"/>
              <a:t>, EMBL-EBI, Europe</a:t>
            </a:r>
          </a:p>
          <a:p>
            <a:pPr>
              <a:spcBef>
                <a:spcPts val="1200"/>
              </a:spcBef>
              <a:spcAft>
                <a:spcPts val="1200"/>
              </a:spcAft>
            </a:pPr>
            <a:r>
              <a:rPr lang="en-AU" dirty="0"/>
              <a:t>Automatically </a:t>
            </a:r>
            <a:r>
              <a:rPr lang="en-AU" b="1" i="1" dirty="0"/>
              <a:t>annotate</a:t>
            </a:r>
            <a:r>
              <a:rPr lang="en-AU" dirty="0"/>
              <a:t> the genome</a:t>
            </a:r>
          </a:p>
          <a:p>
            <a:pPr>
              <a:spcBef>
                <a:spcPts val="1200"/>
              </a:spcBef>
              <a:spcAft>
                <a:spcPts val="1200"/>
              </a:spcAft>
            </a:pPr>
            <a:r>
              <a:rPr lang="en-AU" b="1" i="1" dirty="0"/>
              <a:t>Integrate</a:t>
            </a:r>
            <a:r>
              <a:rPr lang="en-AU" dirty="0"/>
              <a:t> with other available biological data </a:t>
            </a:r>
          </a:p>
          <a:p>
            <a:pPr>
              <a:spcBef>
                <a:spcPts val="1200"/>
              </a:spcBef>
              <a:spcAft>
                <a:spcPts val="1200"/>
              </a:spcAft>
            </a:pPr>
            <a:r>
              <a:rPr lang="en-AU" dirty="0"/>
              <a:t>Publicly available via </a:t>
            </a:r>
            <a:r>
              <a:rPr lang="en-AU" b="1" i="1" dirty="0"/>
              <a:t>the web</a:t>
            </a:r>
          </a:p>
          <a:p>
            <a:pPr>
              <a:spcBef>
                <a:spcPts val="1200"/>
              </a:spcBef>
              <a:spcAft>
                <a:spcPts val="1200"/>
              </a:spcAft>
            </a:pPr>
            <a:r>
              <a:rPr lang="en-AU" b="1" i="1" dirty="0"/>
              <a:t>Comparative genomics </a:t>
            </a:r>
            <a:r>
              <a:rPr lang="en-AU" dirty="0"/>
              <a:t>is strength</a:t>
            </a:r>
          </a:p>
          <a:p>
            <a:pPr>
              <a:spcBef>
                <a:spcPts val="1200"/>
              </a:spcBef>
              <a:spcAft>
                <a:spcPts val="1200"/>
              </a:spcAft>
            </a:pPr>
            <a:r>
              <a:rPr lang="en-AU" b="1" i="1" dirty="0"/>
              <a:t>Annotations can be different</a:t>
            </a:r>
            <a:r>
              <a:rPr lang="en-AU" dirty="0"/>
              <a:t> between </a:t>
            </a:r>
            <a:r>
              <a:rPr lang="en-AU" dirty="0" err="1"/>
              <a:t>RefSeq</a:t>
            </a:r>
            <a:r>
              <a:rPr lang="en-AU" dirty="0"/>
              <a:t> and </a:t>
            </a:r>
            <a:r>
              <a:rPr lang="en-AU" dirty="0" err="1"/>
              <a:t>Ensembl</a:t>
            </a:r>
            <a:endParaRPr lang="en-AU" dirty="0"/>
          </a:p>
          <a:p>
            <a:pPr>
              <a:spcBef>
                <a:spcPts val="1200"/>
              </a:spcBef>
              <a:spcAft>
                <a:spcPts val="1200"/>
              </a:spcAft>
            </a:pPr>
            <a:r>
              <a:rPr lang="en-AU" dirty="0"/>
              <a:t>Direct access to </a:t>
            </a:r>
            <a:r>
              <a:rPr lang="en-AU" b="1" i="1" dirty="0" err="1"/>
              <a:t>mysql</a:t>
            </a:r>
            <a:r>
              <a:rPr lang="en-AU" b="1" i="1" dirty="0"/>
              <a:t> databases</a:t>
            </a:r>
          </a:p>
          <a:p>
            <a:pPr>
              <a:spcBef>
                <a:spcPts val="1200"/>
              </a:spcBef>
              <a:spcAft>
                <a:spcPts val="1200"/>
              </a:spcAft>
            </a:pPr>
            <a:r>
              <a:rPr lang="en-AU" b="1" i="1" dirty="0"/>
              <a:t>Extensive Perl API </a:t>
            </a:r>
            <a:r>
              <a:rPr lang="en-AU" dirty="0"/>
              <a:t>for interacting with underlying </a:t>
            </a:r>
            <a:r>
              <a:rPr lang="en-AU" dirty="0" err="1"/>
              <a:t>mysql</a:t>
            </a:r>
            <a:r>
              <a:rPr lang="en-AU" dirty="0"/>
              <a:t> database</a:t>
            </a:r>
          </a:p>
        </p:txBody>
      </p:sp>
    </p:spTree>
    <p:extLst>
      <p:ext uri="{BB962C8B-B14F-4D97-AF65-F5344CB8AC3E}">
        <p14:creationId xmlns:p14="http://schemas.microsoft.com/office/powerpoint/2010/main" val="4212717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DB25A-49D4-414A-BDEF-8D67C6D52FB3}"/>
              </a:ext>
            </a:extLst>
          </p:cNvPr>
          <p:cNvSpPr>
            <a:spLocks noGrp="1"/>
          </p:cNvSpPr>
          <p:nvPr>
            <p:ph type="title"/>
          </p:nvPr>
        </p:nvSpPr>
        <p:spPr>
          <a:xfrm>
            <a:off x="584200" y="365125"/>
            <a:ext cx="11112500" cy="1325563"/>
          </a:xfrm>
        </p:spPr>
        <p:txBody>
          <a:bodyPr/>
          <a:lstStyle/>
          <a:p>
            <a:r>
              <a:rPr lang="en-US" dirty="0"/>
              <a:t>UCSC Genome Browser: derived database</a:t>
            </a:r>
          </a:p>
        </p:txBody>
      </p:sp>
      <p:sp>
        <p:nvSpPr>
          <p:cNvPr id="3" name="Content Placeholder 2">
            <a:extLst>
              <a:ext uri="{FF2B5EF4-FFF2-40B4-BE49-F238E27FC236}">
                <a16:creationId xmlns:a16="http://schemas.microsoft.com/office/drawing/2014/main" id="{9954177F-B6F9-BB4D-BE6A-6DC77832D535}"/>
              </a:ext>
            </a:extLst>
          </p:cNvPr>
          <p:cNvSpPr>
            <a:spLocks noGrp="1"/>
          </p:cNvSpPr>
          <p:nvPr>
            <p:ph idx="1"/>
          </p:nvPr>
        </p:nvSpPr>
        <p:spPr/>
        <p:txBody>
          <a:bodyPr>
            <a:normAutofit fontScale="62500" lnSpcReduction="20000"/>
          </a:bodyPr>
          <a:lstStyle/>
          <a:p>
            <a:pPr>
              <a:spcBef>
                <a:spcPts val="1200"/>
              </a:spcBef>
              <a:spcAft>
                <a:spcPts val="1200"/>
              </a:spcAft>
            </a:pPr>
            <a:r>
              <a:rPr lang="en-AU" dirty="0">
                <a:hlinkClick r:id="rId3"/>
              </a:rPr>
              <a:t>https://genome.ucsc.edu/</a:t>
            </a:r>
            <a:r>
              <a:rPr lang="en-AU" dirty="0"/>
              <a:t>, University of California Santa Cruz</a:t>
            </a:r>
          </a:p>
          <a:p>
            <a:pPr>
              <a:spcBef>
                <a:spcPts val="1200"/>
              </a:spcBef>
              <a:spcAft>
                <a:spcPts val="1200"/>
              </a:spcAft>
            </a:pPr>
            <a:r>
              <a:rPr lang="en-AU" dirty="0"/>
              <a:t>Similar to </a:t>
            </a:r>
            <a:r>
              <a:rPr lang="en-AU" dirty="0" err="1"/>
              <a:t>Ensembl</a:t>
            </a:r>
            <a:r>
              <a:rPr lang="en-AU" dirty="0"/>
              <a:t> in many respect</a:t>
            </a:r>
          </a:p>
          <a:p>
            <a:pPr>
              <a:spcBef>
                <a:spcPts val="1200"/>
              </a:spcBef>
              <a:spcAft>
                <a:spcPts val="1200"/>
              </a:spcAft>
            </a:pPr>
            <a:r>
              <a:rPr lang="en-AU" dirty="0"/>
              <a:t>Three part blog post for accessing data programmatically</a:t>
            </a:r>
          </a:p>
          <a:p>
            <a:pPr lvl="1">
              <a:spcBef>
                <a:spcPts val="1200"/>
              </a:spcBef>
              <a:spcAft>
                <a:spcPts val="1200"/>
              </a:spcAft>
            </a:pPr>
            <a:r>
              <a:rPr lang="en-AU" dirty="0">
                <a:hlinkClick r:id="rId4"/>
              </a:rPr>
              <a:t>Part 1</a:t>
            </a:r>
            <a:r>
              <a:rPr lang="en-AU" dirty="0"/>
              <a:t>, </a:t>
            </a:r>
            <a:r>
              <a:rPr lang="en-AU" dirty="0">
                <a:hlinkClick r:id="rId5"/>
              </a:rPr>
              <a:t>Part 2</a:t>
            </a:r>
            <a:r>
              <a:rPr lang="en-AU" dirty="0"/>
              <a:t>, and </a:t>
            </a:r>
            <a:r>
              <a:rPr lang="en-AU" dirty="0">
                <a:hlinkClick r:id="rId6"/>
              </a:rPr>
              <a:t>Part 3</a:t>
            </a:r>
            <a:endParaRPr lang="en-AU" dirty="0"/>
          </a:p>
          <a:p>
            <a:pPr>
              <a:spcBef>
                <a:spcPts val="1200"/>
              </a:spcBef>
              <a:spcAft>
                <a:spcPts val="1200"/>
              </a:spcAft>
            </a:pPr>
            <a:r>
              <a:rPr lang="en-AU" dirty="0"/>
              <a:t>Easy to use for user supplied data using tracks</a:t>
            </a:r>
          </a:p>
          <a:p>
            <a:pPr>
              <a:spcBef>
                <a:spcPts val="1200"/>
              </a:spcBef>
              <a:spcAft>
                <a:spcPts val="1200"/>
              </a:spcAft>
            </a:pPr>
            <a:r>
              <a:rPr lang="en-AU" dirty="0"/>
              <a:t>Shows many experiments that can be switched on and off easily as tracks</a:t>
            </a:r>
          </a:p>
          <a:p>
            <a:pPr>
              <a:spcBef>
                <a:spcPts val="1200"/>
              </a:spcBef>
              <a:spcAft>
                <a:spcPts val="1200"/>
              </a:spcAft>
            </a:pPr>
            <a:r>
              <a:rPr lang="en-AU" dirty="0"/>
              <a:t>Offers </a:t>
            </a:r>
            <a:r>
              <a:rPr lang="en-AU" dirty="0" err="1"/>
              <a:t>mysql</a:t>
            </a:r>
            <a:r>
              <a:rPr lang="en-AU" dirty="0"/>
              <a:t> database access</a:t>
            </a:r>
          </a:p>
          <a:p>
            <a:pPr>
              <a:spcBef>
                <a:spcPts val="1200"/>
              </a:spcBef>
              <a:spcAft>
                <a:spcPts val="1200"/>
              </a:spcAft>
            </a:pPr>
            <a:r>
              <a:rPr lang="en-AU" dirty="0"/>
              <a:t>Very fast high similarity sequence search using BLAT tool</a:t>
            </a:r>
          </a:p>
          <a:p>
            <a:pPr>
              <a:spcBef>
                <a:spcPts val="1200"/>
              </a:spcBef>
              <a:spcAft>
                <a:spcPts val="1200"/>
              </a:spcAft>
            </a:pPr>
            <a:r>
              <a:rPr lang="en-AU" dirty="0"/>
              <a:t>Selective export of data as per the user requirement using </a:t>
            </a:r>
            <a:r>
              <a:rPr lang="en-AU" dirty="0">
                <a:hlinkClick r:id="rId7"/>
              </a:rPr>
              <a:t>Table Browser</a:t>
            </a:r>
            <a:endParaRPr lang="en-AU" dirty="0"/>
          </a:p>
        </p:txBody>
      </p:sp>
    </p:spTree>
    <p:extLst>
      <p:ext uri="{BB962C8B-B14F-4D97-AF65-F5344CB8AC3E}">
        <p14:creationId xmlns:p14="http://schemas.microsoft.com/office/powerpoint/2010/main" val="1577203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9532A-9837-6444-98D7-C49004CB1BC4}"/>
              </a:ext>
            </a:extLst>
          </p:cNvPr>
          <p:cNvSpPr>
            <a:spLocks noGrp="1"/>
          </p:cNvSpPr>
          <p:nvPr>
            <p:ph type="title"/>
          </p:nvPr>
        </p:nvSpPr>
        <p:spPr/>
        <p:txBody>
          <a:bodyPr/>
          <a:lstStyle/>
          <a:p>
            <a:r>
              <a:rPr lang="en-US" dirty="0" err="1"/>
              <a:t>UniProt</a:t>
            </a:r>
            <a:r>
              <a:rPr lang="en-US" dirty="0"/>
              <a:t>: derived database</a:t>
            </a:r>
          </a:p>
        </p:txBody>
      </p:sp>
      <p:sp>
        <p:nvSpPr>
          <p:cNvPr id="3" name="Content Placeholder 2">
            <a:extLst>
              <a:ext uri="{FF2B5EF4-FFF2-40B4-BE49-F238E27FC236}">
                <a16:creationId xmlns:a16="http://schemas.microsoft.com/office/drawing/2014/main" id="{397623B0-FC8C-DE43-87D4-80B213291EF9}"/>
              </a:ext>
            </a:extLst>
          </p:cNvPr>
          <p:cNvSpPr>
            <a:spLocks noGrp="1"/>
          </p:cNvSpPr>
          <p:nvPr>
            <p:ph idx="1"/>
          </p:nvPr>
        </p:nvSpPr>
        <p:spPr/>
        <p:txBody>
          <a:bodyPr>
            <a:normAutofit lnSpcReduction="10000"/>
          </a:bodyPr>
          <a:lstStyle/>
          <a:p>
            <a:pPr>
              <a:spcBef>
                <a:spcPts val="1200"/>
              </a:spcBef>
              <a:spcAft>
                <a:spcPts val="1200"/>
              </a:spcAft>
            </a:pPr>
            <a:r>
              <a:rPr lang="en-AU" dirty="0"/>
              <a:t>The Universal Protein Resource, </a:t>
            </a:r>
            <a:r>
              <a:rPr lang="en-AU" dirty="0">
                <a:hlinkClick r:id="rId3"/>
              </a:rPr>
              <a:t>https://www.uniprot.org</a:t>
            </a:r>
            <a:endParaRPr lang="en-AU" dirty="0"/>
          </a:p>
          <a:p>
            <a:pPr>
              <a:spcBef>
                <a:spcPts val="1200"/>
              </a:spcBef>
              <a:spcAft>
                <a:spcPts val="1200"/>
              </a:spcAft>
            </a:pPr>
            <a:r>
              <a:rPr lang="en-AU" dirty="0"/>
              <a:t>Comprehensive resource for protein sequence and annotations</a:t>
            </a:r>
          </a:p>
          <a:p>
            <a:pPr>
              <a:spcBef>
                <a:spcPts val="1200"/>
              </a:spcBef>
              <a:spcAft>
                <a:spcPts val="1200"/>
              </a:spcAft>
            </a:pPr>
            <a:r>
              <a:rPr lang="en-AU" dirty="0" err="1"/>
              <a:t>UniProtKB</a:t>
            </a:r>
            <a:r>
              <a:rPr lang="en-AU" dirty="0"/>
              <a:t>/Swiss-</a:t>
            </a:r>
            <a:r>
              <a:rPr lang="en-AU" dirty="0" err="1"/>
              <a:t>Prot</a:t>
            </a:r>
            <a:r>
              <a:rPr lang="en-AU" dirty="0"/>
              <a:t> (reviewed)</a:t>
            </a:r>
          </a:p>
          <a:p>
            <a:pPr lvl="1">
              <a:spcBef>
                <a:spcPts val="1200"/>
              </a:spcBef>
              <a:spcAft>
                <a:spcPts val="1200"/>
              </a:spcAft>
            </a:pPr>
            <a:r>
              <a:rPr lang="en-AU" dirty="0"/>
              <a:t>manually annotated</a:t>
            </a:r>
          </a:p>
          <a:p>
            <a:pPr lvl="1">
              <a:spcBef>
                <a:spcPts val="1200"/>
              </a:spcBef>
              <a:spcAft>
                <a:spcPts val="1200"/>
              </a:spcAft>
            </a:pPr>
            <a:r>
              <a:rPr lang="en-AU" dirty="0"/>
              <a:t>experimental results, computed features and scientific conclusions</a:t>
            </a:r>
          </a:p>
          <a:p>
            <a:pPr>
              <a:spcBef>
                <a:spcPts val="1200"/>
              </a:spcBef>
              <a:spcAft>
                <a:spcPts val="1200"/>
              </a:spcAft>
            </a:pPr>
            <a:r>
              <a:rPr lang="en-AU" dirty="0" err="1"/>
              <a:t>UniProtKB</a:t>
            </a:r>
            <a:r>
              <a:rPr lang="en-AU" dirty="0"/>
              <a:t>/</a:t>
            </a:r>
            <a:r>
              <a:rPr lang="en-AU" dirty="0" err="1"/>
              <a:t>TrEMBL</a:t>
            </a:r>
            <a:r>
              <a:rPr lang="en-AU" dirty="0"/>
              <a:t> (unreviewed)</a:t>
            </a:r>
          </a:p>
          <a:p>
            <a:pPr lvl="1">
              <a:spcBef>
                <a:spcPts val="1200"/>
              </a:spcBef>
              <a:spcAft>
                <a:spcPts val="1200"/>
              </a:spcAft>
            </a:pPr>
            <a:r>
              <a:rPr lang="en-AU" dirty="0" err="1"/>
              <a:t>Programatically</a:t>
            </a:r>
            <a:r>
              <a:rPr lang="en-AU" dirty="0"/>
              <a:t> generated protein sequences</a:t>
            </a:r>
            <a:endParaRPr lang="en-US" dirty="0"/>
          </a:p>
        </p:txBody>
      </p:sp>
    </p:spTree>
    <p:extLst>
      <p:ext uri="{BB962C8B-B14F-4D97-AF65-F5344CB8AC3E}">
        <p14:creationId xmlns:p14="http://schemas.microsoft.com/office/powerpoint/2010/main" val="1890073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EB3DE-6A84-9645-8E45-966B09900994}"/>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EE57DE25-7EF5-F747-92BD-04F5518F1565}"/>
              </a:ext>
            </a:extLst>
          </p:cNvPr>
          <p:cNvSpPr>
            <a:spLocks noGrp="1"/>
          </p:cNvSpPr>
          <p:nvPr>
            <p:ph idx="1"/>
          </p:nvPr>
        </p:nvSpPr>
        <p:spPr>
          <a:xfrm>
            <a:off x="495301" y="1825625"/>
            <a:ext cx="5143499" cy="4346575"/>
          </a:xfrm>
        </p:spPr>
        <p:txBody>
          <a:bodyPr>
            <a:normAutofit fontScale="92500" lnSpcReduction="20000"/>
          </a:bodyPr>
          <a:lstStyle/>
          <a:p>
            <a:pPr>
              <a:spcBef>
                <a:spcPts val="1200"/>
              </a:spcBef>
              <a:spcAft>
                <a:spcPts val="1200"/>
              </a:spcAft>
            </a:pPr>
            <a:r>
              <a:rPr lang="en-US" dirty="0"/>
              <a:t>Biomolecular data is organized systematically</a:t>
            </a:r>
          </a:p>
          <a:p>
            <a:pPr>
              <a:spcBef>
                <a:spcPts val="1200"/>
              </a:spcBef>
              <a:spcAft>
                <a:spcPts val="1200"/>
              </a:spcAft>
            </a:pPr>
            <a:r>
              <a:rPr lang="en-US" dirty="0"/>
              <a:t>International collaborations and consortiums are vital</a:t>
            </a:r>
          </a:p>
          <a:p>
            <a:pPr>
              <a:spcBef>
                <a:spcPts val="1200"/>
              </a:spcBef>
              <a:spcAft>
                <a:spcPts val="1200"/>
              </a:spcAft>
            </a:pPr>
            <a:r>
              <a:rPr lang="en-US" dirty="0"/>
              <a:t>Programmatic and web access to all data</a:t>
            </a:r>
          </a:p>
          <a:p>
            <a:pPr>
              <a:spcBef>
                <a:spcPts val="1200"/>
              </a:spcBef>
              <a:spcAft>
                <a:spcPts val="1200"/>
              </a:spcAft>
            </a:pPr>
            <a:r>
              <a:rPr lang="en-US" dirty="0"/>
              <a:t>All data is freely available</a:t>
            </a:r>
          </a:p>
          <a:p>
            <a:pPr>
              <a:spcBef>
                <a:spcPts val="1200"/>
              </a:spcBef>
              <a:spcAft>
                <a:spcPts val="1200"/>
              </a:spcAft>
            </a:pPr>
            <a:r>
              <a:rPr lang="en-US" dirty="0"/>
              <a:t>￡47 million/year  EBI cost</a:t>
            </a:r>
          </a:p>
          <a:p>
            <a:pPr>
              <a:spcBef>
                <a:spcPts val="1200"/>
              </a:spcBef>
              <a:spcAft>
                <a:spcPts val="1200"/>
              </a:spcAft>
            </a:pPr>
            <a:r>
              <a:rPr lang="en-US" dirty="0"/>
              <a:t>￡920 million/year ROI</a:t>
            </a:r>
          </a:p>
        </p:txBody>
      </p:sp>
      <p:pic>
        <p:nvPicPr>
          <p:cNvPr id="4" name="Picture 3">
            <a:extLst>
              <a:ext uri="{FF2B5EF4-FFF2-40B4-BE49-F238E27FC236}">
                <a16:creationId xmlns:a16="http://schemas.microsoft.com/office/drawing/2014/main" id="{2BA815A7-AE7F-154E-B12F-C11FBAC39695}"/>
              </a:ext>
            </a:extLst>
          </p:cNvPr>
          <p:cNvPicPr>
            <a:picLocks noChangeAspect="1"/>
          </p:cNvPicPr>
          <p:nvPr/>
        </p:nvPicPr>
        <p:blipFill>
          <a:blip r:embed="rId3"/>
          <a:stretch>
            <a:fillRect/>
          </a:stretch>
        </p:blipFill>
        <p:spPr>
          <a:xfrm>
            <a:off x="6096000" y="1825625"/>
            <a:ext cx="5493984" cy="4025106"/>
          </a:xfrm>
          <a:prstGeom prst="rect">
            <a:avLst/>
          </a:prstGeom>
        </p:spPr>
      </p:pic>
      <p:sp>
        <p:nvSpPr>
          <p:cNvPr id="5" name="TextBox 4">
            <a:extLst>
              <a:ext uri="{FF2B5EF4-FFF2-40B4-BE49-F238E27FC236}">
                <a16:creationId xmlns:a16="http://schemas.microsoft.com/office/drawing/2014/main" id="{B87AC7BA-DA11-1041-B07D-7C57A632E77E}"/>
              </a:ext>
            </a:extLst>
          </p:cNvPr>
          <p:cNvSpPr txBox="1"/>
          <p:nvPr/>
        </p:nvSpPr>
        <p:spPr>
          <a:xfrm>
            <a:off x="6202716" y="6033700"/>
            <a:ext cx="5493983" cy="276999"/>
          </a:xfrm>
          <a:prstGeom prst="rect">
            <a:avLst/>
          </a:prstGeom>
          <a:noFill/>
        </p:spPr>
        <p:txBody>
          <a:bodyPr wrap="square" rtlCol="0">
            <a:spAutoFit/>
          </a:bodyPr>
          <a:lstStyle/>
          <a:p>
            <a:r>
              <a:rPr lang="en-US" sz="1200" dirty="0">
                <a:latin typeface="Helvetica" pitchFamily="2" charset="0"/>
              </a:rPr>
              <a:t>Figure captured from </a:t>
            </a:r>
            <a:r>
              <a:rPr lang="en-AU" sz="1200" dirty="0">
                <a:latin typeface="Helvetica" pitchFamily="2" charset="0"/>
                <a:hlinkClick r:id="rId4"/>
              </a:rPr>
              <a:t>https://beagrie.com/static/resource/EBI-impact-report.pdf</a:t>
            </a:r>
            <a:endParaRPr lang="en-US" sz="1200" dirty="0">
              <a:latin typeface="Helvetica" pitchFamily="2" charset="0"/>
            </a:endParaRPr>
          </a:p>
        </p:txBody>
      </p:sp>
    </p:spTree>
    <p:extLst>
      <p:ext uri="{BB962C8B-B14F-4D97-AF65-F5344CB8AC3E}">
        <p14:creationId xmlns:p14="http://schemas.microsoft.com/office/powerpoint/2010/main" val="4248695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9A12E-F580-3D46-80FE-6C0C164E88F4}"/>
              </a:ext>
            </a:extLst>
          </p:cNvPr>
          <p:cNvSpPr>
            <a:spLocks noGrp="1"/>
          </p:cNvSpPr>
          <p:nvPr>
            <p:ph type="title"/>
          </p:nvPr>
        </p:nvSpPr>
        <p:spPr/>
        <p:txBody>
          <a:bodyPr/>
          <a:lstStyle/>
          <a:p>
            <a:r>
              <a:rPr lang="en-US"/>
              <a:t>Practice</a:t>
            </a:r>
            <a:endParaRPr lang="en-US" dirty="0"/>
          </a:p>
        </p:txBody>
      </p:sp>
      <p:sp>
        <p:nvSpPr>
          <p:cNvPr id="3" name="Content Placeholder 2">
            <a:extLst>
              <a:ext uri="{FF2B5EF4-FFF2-40B4-BE49-F238E27FC236}">
                <a16:creationId xmlns:a16="http://schemas.microsoft.com/office/drawing/2014/main" id="{8E770DDA-C82D-A841-B344-AC2E8C36DB06}"/>
              </a:ext>
            </a:extLst>
          </p:cNvPr>
          <p:cNvSpPr>
            <a:spLocks noGrp="1"/>
          </p:cNvSpPr>
          <p:nvPr>
            <p:ph idx="1"/>
          </p:nvPr>
        </p:nvSpPr>
        <p:spPr/>
        <p:txBody>
          <a:bodyPr/>
          <a:lstStyle/>
          <a:p>
            <a:r>
              <a:rPr lang="en-US" dirty="0"/>
              <a:t>Entrez NCBI</a:t>
            </a:r>
          </a:p>
          <a:p>
            <a:pPr lvl="1"/>
            <a:r>
              <a:rPr lang="en-US" dirty="0" err="1"/>
              <a:t>RefSeq</a:t>
            </a:r>
            <a:endParaRPr lang="en-US" dirty="0"/>
          </a:p>
          <a:p>
            <a:r>
              <a:rPr lang="en-US" dirty="0" err="1"/>
              <a:t>Ensembl</a:t>
            </a:r>
            <a:r>
              <a:rPr lang="en-US" dirty="0"/>
              <a:t> genome browser</a:t>
            </a:r>
          </a:p>
          <a:p>
            <a:r>
              <a:rPr lang="en-US" dirty="0"/>
              <a:t>UCSC genome browser</a:t>
            </a:r>
          </a:p>
          <a:p>
            <a:r>
              <a:rPr lang="en-US" dirty="0" err="1"/>
              <a:t>UniProt</a:t>
            </a:r>
            <a:r>
              <a:rPr lang="en-US" dirty="0"/>
              <a:t> protein database</a:t>
            </a:r>
          </a:p>
        </p:txBody>
      </p:sp>
    </p:spTree>
    <p:extLst>
      <p:ext uri="{BB962C8B-B14F-4D97-AF65-F5344CB8AC3E}">
        <p14:creationId xmlns:p14="http://schemas.microsoft.com/office/powerpoint/2010/main" val="7637779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F9829-0284-C740-BADA-9B25EA7AAA35}"/>
              </a:ext>
            </a:extLst>
          </p:cNvPr>
          <p:cNvSpPr>
            <a:spLocks noGrp="1"/>
          </p:cNvSpPr>
          <p:nvPr>
            <p:ph type="title"/>
          </p:nvPr>
        </p:nvSpPr>
        <p:spPr/>
        <p:txBody>
          <a:bodyPr/>
          <a:lstStyle/>
          <a:p>
            <a:r>
              <a:rPr lang="en-US" dirty="0"/>
              <a:t>Sequence similarity</a:t>
            </a:r>
          </a:p>
        </p:txBody>
      </p:sp>
      <p:sp>
        <p:nvSpPr>
          <p:cNvPr id="3" name="Content Placeholder 2">
            <a:extLst>
              <a:ext uri="{FF2B5EF4-FFF2-40B4-BE49-F238E27FC236}">
                <a16:creationId xmlns:a16="http://schemas.microsoft.com/office/drawing/2014/main" id="{CE016387-601C-F94A-BDA0-F5F919154406}"/>
              </a:ext>
            </a:extLst>
          </p:cNvPr>
          <p:cNvSpPr>
            <a:spLocks noGrp="1"/>
          </p:cNvSpPr>
          <p:nvPr>
            <p:ph idx="1"/>
          </p:nvPr>
        </p:nvSpPr>
        <p:spPr/>
        <p:txBody>
          <a:bodyPr/>
          <a:lstStyle/>
          <a:p>
            <a:pPr>
              <a:spcBef>
                <a:spcPts val="2800"/>
              </a:spcBef>
              <a:spcAft>
                <a:spcPts val="3000"/>
              </a:spcAft>
            </a:pPr>
            <a:r>
              <a:rPr lang="en-US" dirty="0"/>
              <a:t>Measure of relationship between sequences</a:t>
            </a:r>
          </a:p>
          <a:p>
            <a:pPr>
              <a:spcBef>
                <a:spcPts val="2800"/>
              </a:spcBef>
              <a:spcAft>
                <a:spcPts val="3000"/>
              </a:spcAft>
            </a:pPr>
            <a:r>
              <a:rPr lang="en-US" dirty="0"/>
              <a:t>Used to determine shared ancestry</a:t>
            </a:r>
          </a:p>
          <a:p>
            <a:pPr>
              <a:spcBef>
                <a:spcPts val="2800"/>
              </a:spcBef>
              <a:spcAft>
                <a:spcPts val="3000"/>
              </a:spcAft>
            </a:pPr>
            <a:r>
              <a:rPr lang="en-US" dirty="0"/>
              <a:t>Used to annotate unknown sequences</a:t>
            </a:r>
          </a:p>
        </p:txBody>
      </p:sp>
    </p:spTree>
    <p:extLst>
      <p:ext uri="{BB962C8B-B14F-4D97-AF65-F5344CB8AC3E}">
        <p14:creationId xmlns:p14="http://schemas.microsoft.com/office/powerpoint/2010/main" val="1289505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FD37EB2-5996-4449-921B-F8D5B95BABE2}"/>
              </a:ext>
            </a:extLst>
          </p:cNvPr>
          <p:cNvSpPr>
            <a:spLocks noGrp="1"/>
          </p:cNvSpPr>
          <p:nvPr>
            <p:ph type="title"/>
          </p:nvPr>
        </p:nvSpPr>
        <p:spPr>
          <a:xfrm>
            <a:off x="838200" y="365125"/>
            <a:ext cx="10515600" cy="1325563"/>
          </a:xfrm>
        </p:spPr>
        <p:txBody>
          <a:bodyPr>
            <a:normAutofit/>
          </a:bodyPr>
          <a:lstStyle/>
          <a:p>
            <a:r>
              <a:rPr lang="en-US" sz="4000" dirty="0"/>
              <a:t>Sequence similarity searches and alignments</a:t>
            </a:r>
          </a:p>
        </p:txBody>
      </p:sp>
      <p:sp>
        <p:nvSpPr>
          <p:cNvPr id="7" name="Content Placeholder 2">
            <a:extLst>
              <a:ext uri="{FF2B5EF4-FFF2-40B4-BE49-F238E27FC236}">
                <a16:creationId xmlns:a16="http://schemas.microsoft.com/office/drawing/2014/main" id="{9A84A66E-D49A-4C42-A1A5-5C474161A8DD}"/>
              </a:ext>
            </a:extLst>
          </p:cNvPr>
          <p:cNvSpPr>
            <a:spLocks noGrp="1"/>
          </p:cNvSpPr>
          <p:nvPr>
            <p:ph idx="1"/>
          </p:nvPr>
        </p:nvSpPr>
        <p:spPr>
          <a:xfrm>
            <a:off x="838200" y="1690688"/>
            <a:ext cx="10515600" cy="5167311"/>
          </a:xfrm>
        </p:spPr>
        <p:txBody>
          <a:bodyPr>
            <a:normAutofit fontScale="92500" lnSpcReduction="20000"/>
          </a:bodyPr>
          <a:lstStyle/>
          <a:p>
            <a:r>
              <a:rPr lang="en-US" dirty="0"/>
              <a:t>Local alignment</a:t>
            </a:r>
          </a:p>
          <a:p>
            <a:pPr lvl="1"/>
            <a:r>
              <a:rPr lang="en-US" dirty="0"/>
              <a:t>Any two sequences, looking for conserved elements</a:t>
            </a:r>
          </a:p>
          <a:p>
            <a:pPr lvl="1"/>
            <a:r>
              <a:rPr lang="en-US" dirty="0"/>
              <a:t>Smith-Waterman algorithm</a:t>
            </a:r>
          </a:p>
          <a:p>
            <a:pPr lvl="1"/>
            <a:endParaRPr lang="en-US" dirty="0"/>
          </a:p>
          <a:p>
            <a:pPr marL="0" indent="0">
              <a:buNone/>
            </a:pPr>
            <a:r>
              <a:rPr lang="en-US" sz="2000" b="1" dirty="0">
                <a:latin typeface="Courier" pitchFamily="2" charset="0"/>
              </a:rPr>
              <a:t>TARGET:</a:t>
            </a:r>
            <a:r>
              <a:rPr lang="en-US" sz="2000" dirty="0">
                <a:latin typeface="Courier" pitchFamily="2" charset="0"/>
              </a:rPr>
              <a:t>    5’ ACGTACAGACGGCGTTCATCGGACTGTCGACATGCGATGCATGTCAGCGT 3’</a:t>
            </a:r>
          </a:p>
          <a:p>
            <a:pPr marL="0" indent="0">
              <a:buNone/>
            </a:pPr>
            <a:r>
              <a:rPr lang="en-US" sz="2000" b="1" dirty="0">
                <a:latin typeface="Courier" pitchFamily="2" charset="0"/>
              </a:rPr>
              <a:t>ALIGNMENT:            ||||||||||| |||||||||||</a:t>
            </a:r>
          </a:p>
          <a:p>
            <a:pPr marL="0" indent="0">
              <a:buNone/>
            </a:pPr>
            <a:r>
              <a:rPr lang="en-US" sz="2000" b="1" dirty="0">
                <a:latin typeface="Courier" pitchFamily="2" charset="0"/>
              </a:rPr>
              <a:t>QUERY:</a:t>
            </a:r>
            <a:r>
              <a:rPr lang="en-US" sz="2000" dirty="0">
                <a:latin typeface="Courier" pitchFamily="2" charset="0"/>
              </a:rPr>
              <a:t>     5’ --------ACGGCGTTCATGGGACTGTCGAC------------------- 3’</a:t>
            </a:r>
          </a:p>
          <a:p>
            <a:pPr marL="0" indent="0">
              <a:buNone/>
            </a:pPr>
            <a:endParaRPr lang="en-US" sz="1600" dirty="0">
              <a:latin typeface="Courier" pitchFamily="2" charset="0"/>
            </a:endParaRPr>
          </a:p>
          <a:p>
            <a:r>
              <a:rPr lang="en-US" dirty="0"/>
              <a:t>Global alignment</a:t>
            </a:r>
          </a:p>
          <a:p>
            <a:pPr lvl="1"/>
            <a:r>
              <a:rPr lang="en-US" dirty="0"/>
              <a:t>Similar sequences, looking for alignment properties</a:t>
            </a:r>
          </a:p>
          <a:p>
            <a:pPr lvl="1"/>
            <a:r>
              <a:rPr lang="en-US" dirty="0"/>
              <a:t>Needleman-Wunsch algorithm</a:t>
            </a:r>
          </a:p>
          <a:p>
            <a:pPr lvl="1"/>
            <a:endParaRPr lang="en-US" dirty="0"/>
          </a:p>
          <a:p>
            <a:pPr marL="0" indent="0">
              <a:buNone/>
            </a:pPr>
            <a:r>
              <a:rPr lang="en-US" sz="2000" b="1" dirty="0">
                <a:latin typeface="Courier" pitchFamily="2" charset="0"/>
              </a:rPr>
              <a:t>TARGET:</a:t>
            </a:r>
            <a:r>
              <a:rPr lang="en-US" sz="2000" dirty="0">
                <a:latin typeface="Courier" pitchFamily="2" charset="0"/>
              </a:rPr>
              <a:t>    5’ ACGTACAGACGGCGTTCATCGGACTGTCGACATGCGATGCATGTCAGCGT 3’</a:t>
            </a:r>
          </a:p>
          <a:p>
            <a:pPr marL="0" indent="0">
              <a:buNone/>
            </a:pPr>
            <a:r>
              <a:rPr lang="en-US" sz="2000" b="1" dirty="0">
                <a:latin typeface="Courier" pitchFamily="2" charset="0"/>
              </a:rPr>
              <a:t>ALIGNMENT:    |||||||| ||| ||||||||| ||||||||| ||||||| |||||||||</a:t>
            </a:r>
          </a:p>
          <a:p>
            <a:pPr marL="0" indent="0">
              <a:buNone/>
            </a:pPr>
            <a:r>
              <a:rPr lang="en-US" sz="2000" b="1" dirty="0">
                <a:latin typeface="Courier" pitchFamily="2" charset="0"/>
              </a:rPr>
              <a:t>QUERY:</a:t>
            </a:r>
            <a:r>
              <a:rPr lang="en-US" sz="2000" dirty="0">
                <a:latin typeface="Courier" pitchFamily="2" charset="0"/>
              </a:rPr>
              <a:t>     5’ ACGTACAGTCGGGGTTCATCGGACTGTCGACAAGCGATGCCTGTCAGCGT 3’</a:t>
            </a:r>
          </a:p>
          <a:p>
            <a:pPr marL="0" indent="0">
              <a:buNone/>
            </a:pPr>
            <a:endParaRPr lang="en-US" dirty="0"/>
          </a:p>
        </p:txBody>
      </p:sp>
    </p:spTree>
    <p:extLst>
      <p:ext uri="{BB962C8B-B14F-4D97-AF65-F5344CB8AC3E}">
        <p14:creationId xmlns:p14="http://schemas.microsoft.com/office/powerpoint/2010/main" val="2204239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CD221-0E59-9742-AF03-4116BFC1D8D8}"/>
              </a:ext>
            </a:extLst>
          </p:cNvPr>
          <p:cNvSpPr>
            <a:spLocks noGrp="1"/>
          </p:cNvSpPr>
          <p:nvPr>
            <p:ph type="title"/>
          </p:nvPr>
        </p:nvSpPr>
        <p:spPr/>
        <p:txBody>
          <a:bodyPr/>
          <a:lstStyle/>
          <a:p>
            <a:r>
              <a:rPr lang="en-US" dirty="0"/>
              <a:t>Dot-matrix</a:t>
            </a:r>
          </a:p>
        </p:txBody>
      </p:sp>
      <p:sp>
        <p:nvSpPr>
          <p:cNvPr id="4" name="TextBox 3">
            <a:extLst>
              <a:ext uri="{FF2B5EF4-FFF2-40B4-BE49-F238E27FC236}">
                <a16:creationId xmlns:a16="http://schemas.microsoft.com/office/drawing/2014/main" id="{ADE35B8C-38AE-4D4B-91C0-C81C5B8F8425}"/>
              </a:ext>
            </a:extLst>
          </p:cNvPr>
          <p:cNvSpPr txBox="1"/>
          <p:nvPr/>
        </p:nvSpPr>
        <p:spPr>
          <a:xfrm>
            <a:off x="1178606" y="1923749"/>
            <a:ext cx="2680139" cy="2651754"/>
          </a:xfrm>
          <a:prstGeom prst="rect">
            <a:avLst/>
          </a:prstGeom>
          <a:noFill/>
        </p:spPr>
        <p:txBody>
          <a:bodyPr wrap="square" rtlCol="0">
            <a:spAutoFit/>
          </a:bodyPr>
          <a:lstStyle/>
          <a:p>
            <a:r>
              <a:rPr lang="en-US" dirty="0">
                <a:latin typeface="Courier" pitchFamily="2" charset="0"/>
              </a:rPr>
              <a:t>  </a:t>
            </a:r>
            <a:r>
              <a:rPr lang="en-US" b="1" dirty="0">
                <a:latin typeface="Courier" pitchFamily="2" charset="0"/>
              </a:rPr>
              <a:t>A C G T A C G T</a:t>
            </a:r>
          </a:p>
          <a:p>
            <a:r>
              <a:rPr lang="en-US" b="1" dirty="0">
                <a:latin typeface="Courier" pitchFamily="2" charset="0"/>
              </a:rPr>
              <a:t>A</a:t>
            </a:r>
            <a:r>
              <a:rPr lang="en-US" dirty="0">
                <a:latin typeface="Courier" pitchFamily="2" charset="0"/>
              </a:rPr>
              <a:t> </a:t>
            </a:r>
            <a:r>
              <a:rPr lang="en-US" b="1" dirty="0">
                <a:highlight>
                  <a:srgbClr val="C0C0C0"/>
                </a:highlight>
                <a:latin typeface="Courier" pitchFamily="2" charset="0"/>
              </a:rPr>
              <a:t>1</a:t>
            </a:r>
            <a:r>
              <a:rPr lang="en-US" dirty="0">
                <a:latin typeface="Courier" pitchFamily="2" charset="0"/>
              </a:rPr>
              <a:t> 0 0 0 </a:t>
            </a:r>
            <a:r>
              <a:rPr lang="en-US" dirty="0">
                <a:highlight>
                  <a:srgbClr val="C0C0C0"/>
                </a:highlight>
                <a:latin typeface="Courier" pitchFamily="2" charset="0"/>
              </a:rPr>
              <a:t>1 </a:t>
            </a:r>
            <a:r>
              <a:rPr lang="en-US" dirty="0">
                <a:latin typeface="Courier" pitchFamily="2" charset="0"/>
              </a:rPr>
              <a:t>0 0 0</a:t>
            </a:r>
          </a:p>
          <a:p>
            <a:r>
              <a:rPr lang="en-US" b="1" dirty="0">
                <a:latin typeface="Courier" pitchFamily="2" charset="0"/>
              </a:rPr>
              <a:t>T</a:t>
            </a:r>
            <a:r>
              <a:rPr lang="en-US" dirty="0">
                <a:latin typeface="Courier" pitchFamily="2" charset="0"/>
              </a:rPr>
              <a:t> 0 0 0 </a:t>
            </a:r>
            <a:r>
              <a:rPr lang="en-US" dirty="0">
                <a:highlight>
                  <a:srgbClr val="C0C0C0"/>
                </a:highlight>
                <a:latin typeface="Courier" pitchFamily="2" charset="0"/>
              </a:rPr>
              <a:t>1</a:t>
            </a:r>
            <a:r>
              <a:rPr lang="en-US" dirty="0">
                <a:latin typeface="Courier" pitchFamily="2" charset="0"/>
              </a:rPr>
              <a:t> 0 0 0 </a:t>
            </a:r>
            <a:r>
              <a:rPr lang="en-US" dirty="0">
                <a:highlight>
                  <a:srgbClr val="C0C0C0"/>
                </a:highlight>
                <a:latin typeface="Courier" pitchFamily="2" charset="0"/>
              </a:rPr>
              <a:t>1</a:t>
            </a:r>
          </a:p>
          <a:p>
            <a:r>
              <a:rPr lang="en-US" b="1" dirty="0">
                <a:latin typeface="Courier" pitchFamily="2" charset="0"/>
              </a:rPr>
              <a:t>C</a:t>
            </a:r>
            <a:r>
              <a:rPr lang="en-US" dirty="0">
                <a:latin typeface="Courier" pitchFamily="2" charset="0"/>
              </a:rPr>
              <a:t> 0 </a:t>
            </a:r>
            <a:r>
              <a:rPr lang="en-US" dirty="0">
                <a:highlight>
                  <a:srgbClr val="C0C0C0"/>
                </a:highlight>
                <a:latin typeface="Courier" pitchFamily="2" charset="0"/>
              </a:rPr>
              <a:t>1</a:t>
            </a:r>
            <a:r>
              <a:rPr lang="en-US" dirty="0">
                <a:latin typeface="Courier" pitchFamily="2" charset="0"/>
              </a:rPr>
              <a:t> 0 0 0 </a:t>
            </a:r>
            <a:r>
              <a:rPr lang="en-US" dirty="0">
                <a:highlight>
                  <a:srgbClr val="C0C0C0"/>
                </a:highlight>
                <a:latin typeface="Courier" pitchFamily="2" charset="0"/>
              </a:rPr>
              <a:t>1</a:t>
            </a:r>
            <a:r>
              <a:rPr lang="en-US" dirty="0">
                <a:latin typeface="Courier" pitchFamily="2" charset="0"/>
              </a:rPr>
              <a:t> 0 0</a:t>
            </a:r>
          </a:p>
          <a:p>
            <a:r>
              <a:rPr lang="en-US" b="1" dirty="0">
                <a:latin typeface="Courier" pitchFamily="2" charset="0"/>
              </a:rPr>
              <a:t>T</a:t>
            </a:r>
            <a:r>
              <a:rPr lang="en-US" dirty="0">
                <a:latin typeface="Courier" pitchFamily="2" charset="0"/>
              </a:rPr>
              <a:t> 0 0 0 </a:t>
            </a:r>
            <a:r>
              <a:rPr lang="en-US" dirty="0">
                <a:highlight>
                  <a:srgbClr val="C0C0C0"/>
                </a:highlight>
                <a:latin typeface="Courier" pitchFamily="2" charset="0"/>
              </a:rPr>
              <a:t>1</a:t>
            </a:r>
            <a:r>
              <a:rPr lang="en-US" dirty="0">
                <a:latin typeface="Courier" pitchFamily="2" charset="0"/>
              </a:rPr>
              <a:t> 0 0 0 1</a:t>
            </a:r>
          </a:p>
          <a:p>
            <a:r>
              <a:rPr lang="en-US" b="1" dirty="0">
                <a:latin typeface="Courier" pitchFamily="2" charset="0"/>
              </a:rPr>
              <a:t>A</a:t>
            </a:r>
            <a:r>
              <a:rPr lang="en-US" dirty="0">
                <a:latin typeface="Courier" pitchFamily="2" charset="0"/>
              </a:rPr>
              <a:t> </a:t>
            </a:r>
            <a:r>
              <a:rPr lang="en-US" dirty="0">
                <a:highlight>
                  <a:srgbClr val="C0C0C0"/>
                </a:highlight>
                <a:latin typeface="Courier" pitchFamily="2" charset="0"/>
              </a:rPr>
              <a:t>1</a:t>
            </a:r>
            <a:r>
              <a:rPr lang="en-US" dirty="0">
                <a:latin typeface="Courier" pitchFamily="2" charset="0"/>
              </a:rPr>
              <a:t> 0 0 0 </a:t>
            </a:r>
            <a:r>
              <a:rPr lang="en-US" dirty="0">
                <a:highlight>
                  <a:srgbClr val="C0C0C0"/>
                </a:highlight>
                <a:latin typeface="Courier" pitchFamily="2" charset="0"/>
              </a:rPr>
              <a:t>1</a:t>
            </a:r>
            <a:r>
              <a:rPr lang="en-US" dirty="0">
                <a:latin typeface="Courier" pitchFamily="2" charset="0"/>
              </a:rPr>
              <a:t> 0 0 0</a:t>
            </a:r>
          </a:p>
          <a:p>
            <a:r>
              <a:rPr lang="en-US" b="1" dirty="0">
                <a:latin typeface="Courier" pitchFamily="2" charset="0"/>
              </a:rPr>
              <a:t>C</a:t>
            </a:r>
            <a:r>
              <a:rPr lang="en-US" dirty="0">
                <a:latin typeface="Courier" pitchFamily="2" charset="0"/>
              </a:rPr>
              <a:t> 0 </a:t>
            </a:r>
            <a:r>
              <a:rPr lang="en-US" dirty="0">
                <a:highlight>
                  <a:srgbClr val="C0C0C0"/>
                </a:highlight>
                <a:latin typeface="Courier" pitchFamily="2" charset="0"/>
              </a:rPr>
              <a:t>1</a:t>
            </a:r>
            <a:r>
              <a:rPr lang="en-US" dirty="0">
                <a:latin typeface="Courier" pitchFamily="2" charset="0"/>
              </a:rPr>
              <a:t> 0 0 0 </a:t>
            </a:r>
            <a:r>
              <a:rPr lang="en-US" dirty="0">
                <a:highlight>
                  <a:srgbClr val="C0C0C0"/>
                </a:highlight>
                <a:latin typeface="Courier" pitchFamily="2" charset="0"/>
              </a:rPr>
              <a:t>1</a:t>
            </a:r>
            <a:r>
              <a:rPr lang="en-US" dirty="0">
                <a:latin typeface="Courier" pitchFamily="2" charset="0"/>
              </a:rPr>
              <a:t> 0 0</a:t>
            </a:r>
          </a:p>
          <a:p>
            <a:r>
              <a:rPr lang="en-US" b="1" dirty="0">
                <a:latin typeface="Courier" pitchFamily="2" charset="0"/>
              </a:rPr>
              <a:t>G</a:t>
            </a:r>
            <a:r>
              <a:rPr lang="en-US" dirty="0">
                <a:latin typeface="Courier" pitchFamily="2" charset="0"/>
              </a:rPr>
              <a:t> 0 0 </a:t>
            </a:r>
            <a:r>
              <a:rPr lang="en-US" dirty="0">
                <a:highlight>
                  <a:srgbClr val="C0C0C0"/>
                </a:highlight>
                <a:latin typeface="Courier" pitchFamily="2" charset="0"/>
              </a:rPr>
              <a:t>1</a:t>
            </a:r>
            <a:r>
              <a:rPr lang="en-US" dirty="0">
                <a:latin typeface="Courier" pitchFamily="2" charset="0"/>
              </a:rPr>
              <a:t> 0 0 0 </a:t>
            </a:r>
            <a:r>
              <a:rPr lang="en-US" dirty="0">
                <a:highlight>
                  <a:srgbClr val="C0C0C0"/>
                </a:highlight>
                <a:latin typeface="Courier" pitchFamily="2" charset="0"/>
              </a:rPr>
              <a:t>1</a:t>
            </a:r>
            <a:r>
              <a:rPr lang="en-US" dirty="0">
                <a:latin typeface="Courier" pitchFamily="2" charset="0"/>
              </a:rPr>
              <a:t> 0</a:t>
            </a:r>
          </a:p>
          <a:p>
            <a:r>
              <a:rPr lang="en-US" b="1" dirty="0">
                <a:latin typeface="Courier" pitchFamily="2" charset="0"/>
              </a:rPr>
              <a:t>A</a:t>
            </a:r>
            <a:r>
              <a:rPr lang="en-US" dirty="0">
                <a:latin typeface="Courier" pitchFamily="2" charset="0"/>
              </a:rPr>
              <a:t> </a:t>
            </a:r>
            <a:r>
              <a:rPr lang="en-US" dirty="0">
                <a:highlight>
                  <a:srgbClr val="C0C0C0"/>
                </a:highlight>
                <a:latin typeface="Courier" pitchFamily="2" charset="0"/>
              </a:rPr>
              <a:t>1</a:t>
            </a:r>
            <a:r>
              <a:rPr lang="en-US" dirty="0">
                <a:latin typeface="Courier" pitchFamily="2" charset="0"/>
              </a:rPr>
              <a:t> 0 0 0 </a:t>
            </a:r>
            <a:r>
              <a:rPr lang="en-US" dirty="0">
                <a:highlight>
                  <a:srgbClr val="C0C0C0"/>
                </a:highlight>
                <a:latin typeface="Courier" pitchFamily="2" charset="0"/>
              </a:rPr>
              <a:t>1</a:t>
            </a:r>
            <a:r>
              <a:rPr lang="en-US" dirty="0">
                <a:latin typeface="Courier" pitchFamily="2" charset="0"/>
              </a:rPr>
              <a:t> 0 0 0</a:t>
            </a:r>
          </a:p>
        </p:txBody>
      </p:sp>
      <p:cxnSp>
        <p:nvCxnSpPr>
          <p:cNvPr id="7" name="Straight Connector 6">
            <a:extLst>
              <a:ext uri="{FF2B5EF4-FFF2-40B4-BE49-F238E27FC236}">
                <a16:creationId xmlns:a16="http://schemas.microsoft.com/office/drawing/2014/main" id="{6B0F75FF-3C66-A742-B429-AC472BE1DA02}"/>
              </a:ext>
            </a:extLst>
          </p:cNvPr>
          <p:cNvCxnSpPr/>
          <p:nvPr/>
        </p:nvCxnSpPr>
        <p:spPr>
          <a:xfrm>
            <a:off x="2342939" y="3216410"/>
            <a:ext cx="860973" cy="933424"/>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5C86BEC-A17D-0848-BD3E-B3D1425409EB}"/>
              </a:ext>
            </a:extLst>
          </p:cNvPr>
          <p:cNvCxnSpPr>
            <a:cxnSpLocks/>
          </p:cNvCxnSpPr>
          <p:nvPr/>
        </p:nvCxnSpPr>
        <p:spPr>
          <a:xfrm>
            <a:off x="1486355" y="3494938"/>
            <a:ext cx="685480" cy="739417"/>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A61ACF4-E27A-2A4F-B6ED-024E8859319C}"/>
              </a:ext>
            </a:extLst>
          </p:cNvPr>
          <p:cNvSpPr txBox="1"/>
          <p:nvPr/>
        </p:nvSpPr>
        <p:spPr>
          <a:xfrm>
            <a:off x="838200" y="4818248"/>
            <a:ext cx="1287532" cy="646331"/>
          </a:xfrm>
          <a:prstGeom prst="rect">
            <a:avLst/>
          </a:prstGeom>
          <a:noFill/>
        </p:spPr>
        <p:txBody>
          <a:bodyPr wrap="none" rtlCol="0">
            <a:spAutoFit/>
          </a:bodyPr>
          <a:lstStyle/>
          <a:p>
            <a:r>
              <a:rPr lang="en-US" dirty="0">
                <a:latin typeface="Courier" pitchFamily="2" charset="0"/>
              </a:rPr>
              <a:t>ACGTACGT</a:t>
            </a:r>
          </a:p>
          <a:p>
            <a:r>
              <a:rPr lang="en-US" dirty="0">
                <a:latin typeface="Courier" pitchFamily="2" charset="0"/>
              </a:rPr>
              <a:t>---TACG-</a:t>
            </a:r>
          </a:p>
        </p:txBody>
      </p:sp>
      <p:sp>
        <p:nvSpPr>
          <p:cNvPr id="11" name="TextBox 10">
            <a:extLst>
              <a:ext uri="{FF2B5EF4-FFF2-40B4-BE49-F238E27FC236}">
                <a16:creationId xmlns:a16="http://schemas.microsoft.com/office/drawing/2014/main" id="{30B07B06-494A-CA42-AC8E-9DBD8AA03DF6}"/>
              </a:ext>
            </a:extLst>
          </p:cNvPr>
          <p:cNvSpPr txBox="1"/>
          <p:nvPr/>
        </p:nvSpPr>
        <p:spPr>
          <a:xfrm>
            <a:off x="2518675" y="4796164"/>
            <a:ext cx="1287532" cy="646331"/>
          </a:xfrm>
          <a:prstGeom prst="rect">
            <a:avLst/>
          </a:prstGeom>
          <a:noFill/>
        </p:spPr>
        <p:txBody>
          <a:bodyPr wrap="none" rtlCol="0">
            <a:spAutoFit/>
          </a:bodyPr>
          <a:lstStyle/>
          <a:p>
            <a:r>
              <a:rPr lang="en-US" dirty="0">
                <a:latin typeface="Courier" pitchFamily="2" charset="0"/>
              </a:rPr>
              <a:t>ACGTACGT</a:t>
            </a:r>
          </a:p>
          <a:p>
            <a:r>
              <a:rPr lang="en-US" dirty="0">
                <a:latin typeface="Courier" pitchFamily="2" charset="0"/>
              </a:rPr>
              <a:t>ACG-----</a:t>
            </a:r>
          </a:p>
        </p:txBody>
      </p:sp>
      <p:sp>
        <p:nvSpPr>
          <p:cNvPr id="3" name="TextBox 2">
            <a:extLst>
              <a:ext uri="{FF2B5EF4-FFF2-40B4-BE49-F238E27FC236}">
                <a16:creationId xmlns:a16="http://schemas.microsoft.com/office/drawing/2014/main" id="{A4B0D8B5-B863-F246-9CA9-E3E40CF5CA5A}"/>
              </a:ext>
            </a:extLst>
          </p:cNvPr>
          <p:cNvSpPr txBox="1"/>
          <p:nvPr/>
        </p:nvSpPr>
        <p:spPr>
          <a:xfrm>
            <a:off x="5720080" y="3100180"/>
            <a:ext cx="4262705" cy="369332"/>
          </a:xfrm>
          <a:prstGeom prst="rect">
            <a:avLst/>
          </a:prstGeom>
          <a:noFill/>
        </p:spPr>
        <p:txBody>
          <a:bodyPr wrap="none" rtlCol="0">
            <a:spAutoFit/>
          </a:bodyPr>
          <a:lstStyle/>
          <a:p>
            <a:r>
              <a:rPr lang="en-US" dirty="0">
                <a:latin typeface="Helvetica" pitchFamily="2" charset="0"/>
              </a:rPr>
              <a:t>Locally optimal alignment not </a:t>
            </a:r>
            <a:r>
              <a:rPr lang="en-US" dirty="0" err="1">
                <a:latin typeface="Helvetica" pitchFamily="2" charset="0"/>
              </a:rPr>
              <a:t>guranteed</a:t>
            </a:r>
            <a:endParaRPr lang="en-US" dirty="0">
              <a:latin typeface="Helvetica" pitchFamily="2" charset="0"/>
            </a:endParaRPr>
          </a:p>
        </p:txBody>
      </p:sp>
    </p:spTree>
    <p:extLst>
      <p:ext uri="{BB962C8B-B14F-4D97-AF65-F5344CB8AC3E}">
        <p14:creationId xmlns:p14="http://schemas.microsoft.com/office/powerpoint/2010/main" val="4163100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9D78C-9225-DC43-8097-8222BBE1503C}"/>
              </a:ext>
            </a:extLst>
          </p:cNvPr>
          <p:cNvSpPr>
            <a:spLocks noGrp="1"/>
          </p:cNvSpPr>
          <p:nvPr>
            <p:ph type="title"/>
          </p:nvPr>
        </p:nvSpPr>
        <p:spPr/>
        <p:txBody>
          <a:bodyPr>
            <a:normAutofit fontScale="90000"/>
          </a:bodyPr>
          <a:lstStyle/>
          <a:p>
            <a:r>
              <a:rPr lang="en-US" sz="5400" dirty="0"/>
              <a:t>Dynamic programming</a:t>
            </a:r>
            <a:br>
              <a:rPr lang="en-US" sz="5400" dirty="0"/>
            </a:br>
            <a:r>
              <a:rPr lang="en-US" dirty="0"/>
              <a:t>(Smith-Waterman algorithm)</a:t>
            </a:r>
          </a:p>
        </p:txBody>
      </p:sp>
      <p:pic>
        <p:nvPicPr>
          <p:cNvPr id="4" name="Picture 3">
            <a:extLst>
              <a:ext uri="{FF2B5EF4-FFF2-40B4-BE49-F238E27FC236}">
                <a16:creationId xmlns:a16="http://schemas.microsoft.com/office/drawing/2014/main" id="{92B03F86-AE31-4C4A-BEDC-E7336F1FD3D8}"/>
              </a:ext>
            </a:extLst>
          </p:cNvPr>
          <p:cNvPicPr>
            <a:picLocks noChangeAspect="1"/>
          </p:cNvPicPr>
          <p:nvPr/>
        </p:nvPicPr>
        <p:blipFill>
          <a:blip r:embed="rId3"/>
          <a:stretch>
            <a:fillRect/>
          </a:stretch>
        </p:blipFill>
        <p:spPr>
          <a:xfrm>
            <a:off x="838200" y="2469367"/>
            <a:ext cx="3784600" cy="3060700"/>
          </a:xfrm>
          <a:prstGeom prst="rect">
            <a:avLst/>
          </a:prstGeom>
        </p:spPr>
      </p:pic>
      <p:sp>
        <p:nvSpPr>
          <p:cNvPr id="6" name="TextBox 5">
            <a:extLst>
              <a:ext uri="{FF2B5EF4-FFF2-40B4-BE49-F238E27FC236}">
                <a16:creationId xmlns:a16="http://schemas.microsoft.com/office/drawing/2014/main" id="{33B54E4D-4020-2D43-AACC-77379D99D0E1}"/>
              </a:ext>
            </a:extLst>
          </p:cNvPr>
          <p:cNvSpPr txBox="1"/>
          <p:nvPr/>
        </p:nvSpPr>
        <p:spPr>
          <a:xfrm>
            <a:off x="2086733" y="5633068"/>
            <a:ext cx="1287532" cy="646331"/>
          </a:xfrm>
          <a:prstGeom prst="rect">
            <a:avLst/>
          </a:prstGeom>
          <a:noFill/>
        </p:spPr>
        <p:txBody>
          <a:bodyPr wrap="none" rtlCol="0">
            <a:spAutoFit/>
          </a:bodyPr>
          <a:lstStyle/>
          <a:p>
            <a:r>
              <a:rPr lang="en-US" dirty="0">
                <a:latin typeface="Courier" pitchFamily="2" charset="0"/>
              </a:rPr>
              <a:t>ACGTACGT</a:t>
            </a:r>
          </a:p>
          <a:p>
            <a:r>
              <a:rPr lang="en-US" dirty="0">
                <a:latin typeface="Courier" pitchFamily="2" charset="0"/>
              </a:rPr>
              <a:t>---TACG-</a:t>
            </a:r>
          </a:p>
        </p:txBody>
      </p:sp>
      <p:sp>
        <p:nvSpPr>
          <p:cNvPr id="8" name="TextBox 7">
            <a:extLst>
              <a:ext uri="{FF2B5EF4-FFF2-40B4-BE49-F238E27FC236}">
                <a16:creationId xmlns:a16="http://schemas.microsoft.com/office/drawing/2014/main" id="{E012DD49-9B82-2144-B55E-0E0C2D2937F5}"/>
              </a:ext>
            </a:extLst>
          </p:cNvPr>
          <p:cNvSpPr txBox="1"/>
          <p:nvPr/>
        </p:nvSpPr>
        <p:spPr>
          <a:xfrm>
            <a:off x="9752884" y="2469367"/>
            <a:ext cx="1976823" cy="923330"/>
          </a:xfrm>
          <a:prstGeom prst="rect">
            <a:avLst/>
          </a:prstGeom>
          <a:noFill/>
        </p:spPr>
        <p:txBody>
          <a:bodyPr wrap="none" rtlCol="0">
            <a:noAutofit/>
          </a:bodyPr>
          <a:lstStyle/>
          <a:p>
            <a:r>
              <a:rPr lang="en-US" dirty="0">
                <a:latin typeface="Courier" pitchFamily="2" charset="0"/>
              </a:rPr>
              <a:t>Match    = +1</a:t>
            </a:r>
          </a:p>
          <a:p>
            <a:r>
              <a:rPr lang="en-US" dirty="0">
                <a:latin typeface="Courier" pitchFamily="2" charset="0"/>
              </a:rPr>
              <a:t>Mismatch = -1</a:t>
            </a:r>
          </a:p>
          <a:p>
            <a:r>
              <a:rPr lang="en-US" dirty="0">
                <a:latin typeface="Courier" pitchFamily="2" charset="0"/>
              </a:rPr>
              <a:t>Gap      = -2</a:t>
            </a:r>
          </a:p>
        </p:txBody>
      </p:sp>
      <p:cxnSp>
        <p:nvCxnSpPr>
          <p:cNvPr id="9" name="Straight Arrow Connector 8">
            <a:extLst>
              <a:ext uri="{FF2B5EF4-FFF2-40B4-BE49-F238E27FC236}">
                <a16:creationId xmlns:a16="http://schemas.microsoft.com/office/drawing/2014/main" id="{8240C9F2-B1ED-C34F-B539-402CC54B0A1D}"/>
              </a:ext>
            </a:extLst>
          </p:cNvPr>
          <p:cNvCxnSpPr>
            <a:cxnSpLocks/>
          </p:cNvCxnSpPr>
          <p:nvPr/>
        </p:nvCxnSpPr>
        <p:spPr>
          <a:xfrm>
            <a:off x="838200" y="2507392"/>
            <a:ext cx="388177" cy="25841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D898534-8619-7141-8403-DFC11E08DA33}"/>
              </a:ext>
            </a:extLst>
          </p:cNvPr>
          <p:cNvCxnSpPr>
            <a:cxnSpLocks/>
          </p:cNvCxnSpPr>
          <p:nvPr/>
        </p:nvCxnSpPr>
        <p:spPr>
          <a:xfrm>
            <a:off x="649907" y="3190074"/>
            <a:ext cx="536714" cy="0"/>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328F1CB-8C89-704C-9C89-187C413F6B24}"/>
              </a:ext>
            </a:extLst>
          </p:cNvPr>
          <p:cNvCxnSpPr>
            <a:cxnSpLocks/>
          </p:cNvCxnSpPr>
          <p:nvPr/>
        </p:nvCxnSpPr>
        <p:spPr>
          <a:xfrm flipH="1">
            <a:off x="1995004" y="2898331"/>
            <a:ext cx="480743" cy="0"/>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21332578-1555-1742-9DD4-482AD6DB3692}"/>
              </a:ext>
            </a:extLst>
          </p:cNvPr>
          <p:cNvGrpSpPr/>
          <p:nvPr/>
        </p:nvGrpSpPr>
        <p:grpSpPr>
          <a:xfrm>
            <a:off x="4961919" y="2500179"/>
            <a:ext cx="4451846" cy="2249301"/>
            <a:chOff x="7531717" y="2469367"/>
            <a:chExt cx="4451846" cy="2249301"/>
          </a:xfrm>
        </p:grpSpPr>
        <p:pic>
          <p:nvPicPr>
            <p:cNvPr id="7" name="Picture 6">
              <a:extLst>
                <a:ext uri="{FF2B5EF4-FFF2-40B4-BE49-F238E27FC236}">
                  <a16:creationId xmlns:a16="http://schemas.microsoft.com/office/drawing/2014/main" id="{A6983BE4-2F11-E24F-BC45-CCF5E583B400}"/>
                </a:ext>
              </a:extLst>
            </p:cNvPr>
            <p:cNvPicPr>
              <a:picLocks noChangeAspect="1"/>
            </p:cNvPicPr>
            <p:nvPr/>
          </p:nvPicPr>
          <p:blipFill rotWithShape="1">
            <a:blip r:embed="rId4"/>
            <a:srcRect r="51884"/>
            <a:stretch/>
          </p:blipFill>
          <p:spPr>
            <a:xfrm>
              <a:off x="7531717" y="2469367"/>
              <a:ext cx="4451846" cy="2249301"/>
            </a:xfrm>
            <a:prstGeom prst="rect">
              <a:avLst/>
            </a:prstGeom>
          </p:spPr>
        </p:pic>
        <p:cxnSp>
          <p:nvCxnSpPr>
            <p:cNvPr id="12" name="Straight Connector 11">
              <a:extLst>
                <a:ext uri="{FF2B5EF4-FFF2-40B4-BE49-F238E27FC236}">
                  <a16:creationId xmlns:a16="http://schemas.microsoft.com/office/drawing/2014/main" id="{13FA6877-E785-784D-B966-C0385452487A}"/>
                </a:ext>
              </a:extLst>
            </p:cNvPr>
            <p:cNvCxnSpPr/>
            <p:nvPr/>
          </p:nvCxnSpPr>
          <p:spPr>
            <a:xfrm>
              <a:off x="9561728" y="4050339"/>
              <a:ext cx="2126973"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68FC7C7-DDBB-3F4D-9AD2-A19A0A1D19BF}"/>
                </a:ext>
              </a:extLst>
            </p:cNvPr>
            <p:cNvCxnSpPr/>
            <p:nvPr/>
          </p:nvCxnSpPr>
          <p:spPr>
            <a:xfrm>
              <a:off x="9552911" y="3650261"/>
              <a:ext cx="2126973" cy="0"/>
            </a:xfrm>
            <a:prstGeom prst="line">
              <a:avLst/>
            </a:prstGeom>
            <a:ln w="635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A1D2C4-2C04-5346-86CB-39BB1F152C67}"/>
                </a:ext>
              </a:extLst>
            </p:cNvPr>
            <p:cNvCxnSpPr/>
            <p:nvPr/>
          </p:nvCxnSpPr>
          <p:spPr>
            <a:xfrm>
              <a:off x="9561728" y="3282939"/>
              <a:ext cx="2126973"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45426575-4B2C-7646-A491-2F06DA022B2F}"/>
              </a:ext>
            </a:extLst>
          </p:cNvPr>
          <p:cNvSpPr txBox="1"/>
          <p:nvPr/>
        </p:nvSpPr>
        <p:spPr>
          <a:xfrm>
            <a:off x="4961919" y="4755904"/>
            <a:ext cx="3442252" cy="2400657"/>
          </a:xfrm>
          <a:prstGeom prst="rect">
            <a:avLst/>
          </a:prstGeom>
          <a:noFill/>
        </p:spPr>
        <p:txBody>
          <a:bodyPr wrap="square" rtlCol="0">
            <a:spAutoFit/>
          </a:bodyPr>
          <a:lstStyle/>
          <a:p>
            <a:r>
              <a:rPr lang="en-US" dirty="0">
                <a:latin typeface="Courier" pitchFamily="2" charset="0"/>
              </a:rPr>
              <a:t>For </a:t>
            </a:r>
            <a:r>
              <a:rPr lang="en-US" i="1" dirty="0" err="1">
                <a:latin typeface="Courier" pitchFamily="2" charset="0"/>
              </a:rPr>
              <a:t>i</a:t>
            </a:r>
            <a:r>
              <a:rPr lang="en-US" i="1" dirty="0">
                <a:latin typeface="Courier" pitchFamily="2" charset="0"/>
              </a:rPr>
              <a:t>=1</a:t>
            </a:r>
            <a:r>
              <a:rPr lang="en-US" dirty="0">
                <a:latin typeface="Courier" pitchFamily="2" charset="0"/>
              </a:rPr>
              <a:t> and </a:t>
            </a:r>
            <a:r>
              <a:rPr lang="en-US" i="1" dirty="0">
                <a:latin typeface="Courier" pitchFamily="2" charset="0"/>
              </a:rPr>
              <a:t>j=1,</a:t>
            </a:r>
          </a:p>
          <a:p>
            <a:r>
              <a:rPr lang="en-US" b="1" i="1" dirty="0">
                <a:latin typeface="Courier" pitchFamily="2" charset="0"/>
              </a:rPr>
              <a:t>S</a:t>
            </a:r>
            <a:r>
              <a:rPr lang="en-US" b="1" i="1" baseline="-25000" dirty="0">
                <a:latin typeface="Courier" pitchFamily="2" charset="0"/>
              </a:rPr>
              <a:t>i-1,j-1 </a:t>
            </a:r>
            <a:r>
              <a:rPr lang="en-US" b="1" i="1" dirty="0">
                <a:latin typeface="Courier" pitchFamily="2" charset="0"/>
              </a:rPr>
              <a:t>+ s(</a:t>
            </a:r>
            <a:r>
              <a:rPr lang="en-US" b="1" i="1" dirty="0" err="1">
                <a:latin typeface="Courier" pitchFamily="2" charset="0"/>
              </a:rPr>
              <a:t>a</a:t>
            </a:r>
            <a:r>
              <a:rPr lang="en-US" b="1" i="1" baseline="-25000" dirty="0" err="1">
                <a:latin typeface="Courier" pitchFamily="2" charset="0"/>
              </a:rPr>
              <a:t>i,</a:t>
            </a:r>
            <a:r>
              <a:rPr lang="en-US" b="1" i="1" dirty="0" err="1">
                <a:latin typeface="Courier" pitchFamily="2" charset="0"/>
              </a:rPr>
              <a:t>b</a:t>
            </a:r>
            <a:r>
              <a:rPr lang="en-US" b="1" i="1" baseline="-25000" dirty="0" err="1">
                <a:latin typeface="Courier" pitchFamily="2" charset="0"/>
              </a:rPr>
              <a:t>j</a:t>
            </a:r>
            <a:r>
              <a:rPr lang="en-US" b="1" i="1" dirty="0">
                <a:latin typeface="Courier" pitchFamily="2" charset="0"/>
              </a:rPr>
              <a:t>) = 1</a:t>
            </a:r>
          </a:p>
          <a:p>
            <a:r>
              <a:rPr lang="en-US" b="1" i="1" dirty="0">
                <a:solidFill>
                  <a:schemeClr val="accent2">
                    <a:lumMod val="75000"/>
                  </a:schemeClr>
                </a:solidFill>
                <a:latin typeface="Courier" pitchFamily="2" charset="0"/>
              </a:rPr>
              <a:t>S</a:t>
            </a:r>
            <a:r>
              <a:rPr lang="en-US" b="1" i="1" baseline="-25000" dirty="0">
                <a:solidFill>
                  <a:schemeClr val="accent2">
                    <a:lumMod val="75000"/>
                  </a:schemeClr>
                </a:solidFill>
                <a:latin typeface="Courier" pitchFamily="2" charset="0"/>
              </a:rPr>
              <a:t>i-1,j   </a:t>
            </a:r>
            <a:r>
              <a:rPr lang="en-US" b="1" i="1" dirty="0">
                <a:solidFill>
                  <a:schemeClr val="accent2">
                    <a:lumMod val="75000"/>
                  </a:schemeClr>
                </a:solidFill>
                <a:latin typeface="Courier" pitchFamily="2" charset="0"/>
              </a:rPr>
              <a:t>+ s(a</a:t>
            </a:r>
            <a:r>
              <a:rPr lang="en-US" b="1" i="1" baseline="-25000" dirty="0">
                <a:solidFill>
                  <a:schemeClr val="accent2">
                    <a:lumMod val="75000"/>
                  </a:schemeClr>
                </a:solidFill>
                <a:latin typeface="Courier" pitchFamily="2" charset="0"/>
              </a:rPr>
              <a:t>i</a:t>
            </a:r>
            <a:r>
              <a:rPr lang="en-US" b="1" i="1" dirty="0">
                <a:solidFill>
                  <a:schemeClr val="accent2">
                    <a:lumMod val="75000"/>
                  </a:schemeClr>
                </a:solidFill>
                <a:latin typeface="Courier" pitchFamily="2" charset="0"/>
              </a:rPr>
              <a:t>,-) = -2</a:t>
            </a:r>
          </a:p>
          <a:p>
            <a:r>
              <a:rPr lang="en-US" b="1" i="1" dirty="0">
                <a:solidFill>
                  <a:srgbClr val="00B0F0"/>
                </a:solidFill>
                <a:latin typeface="Courier" pitchFamily="2" charset="0"/>
              </a:rPr>
              <a:t>S</a:t>
            </a:r>
            <a:r>
              <a:rPr lang="en-US" b="1" i="1" baseline="-25000" dirty="0">
                <a:solidFill>
                  <a:srgbClr val="00B0F0"/>
                </a:solidFill>
                <a:latin typeface="Courier" pitchFamily="2" charset="0"/>
              </a:rPr>
              <a:t>i,j-1   </a:t>
            </a:r>
            <a:r>
              <a:rPr lang="en-US" b="1" i="1" dirty="0">
                <a:solidFill>
                  <a:srgbClr val="00B0F0"/>
                </a:solidFill>
                <a:latin typeface="Courier" pitchFamily="2" charset="0"/>
              </a:rPr>
              <a:t>+ s(-</a:t>
            </a:r>
            <a:r>
              <a:rPr lang="en-US" b="1" i="1" baseline="-25000" dirty="0">
                <a:solidFill>
                  <a:srgbClr val="00B0F0"/>
                </a:solidFill>
                <a:latin typeface="Courier" pitchFamily="2" charset="0"/>
              </a:rPr>
              <a:t>,</a:t>
            </a:r>
            <a:r>
              <a:rPr lang="en-US" b="1" i="1" dirty="0" err="1">
                <a:solidFill>
                  <a:srgbClr val="00B0F0"/>
                </a:solidFill>
                <a:latin typeface="Courier" pitchFamily="2" charset="0"/>
              </a:rPr>
              <a:t>b</a:t>
            </a:r>
            <a:r>
              <a:rPr lang="en-US" b="1" i="1" baseline="-25000" dirty="0" err="1">
                <a:solidFill>
                  <a:srgbClr val="00B0F0"/>
                </a:solidFill>
                <a:latin typeface="Courier" pitchFamily="2" charset="0"/>
              </a:rPr>
              <a:t>j</a:t>
            </a:r>
            <a:r>
              <a:rPr lang="en-US" b="1" i="1" dirty="0">
                <a:solidFill>
                  <a:srgbClr val="00B0F0"/>
                </a:solidFill>
                <a:latin typeface="Courier" pitchFamily="2" charset="0"/>
              </a:rPr>
              <a:t>) = -2</a:t>
            </a:r>
          </a:p>
          <a:p>
            <a:r>
              <a:rPr lang="en-US" b="1" i="1" dirty="0">
                <a:latin typeface="Courier" pitchFamily="2" charset="0"/>
              </a:rPr>
              <a:t>0</a:t>
            </a:r>
          </a:p>
          <a:p>
            <a:endParaRPr lang="en-US" b="1" i="1" dirty="0">
              <a:latin typeface="Courier" pitchFamily="2" charset="0"/>
            </a:endParaRPr>
          </a:p>
          <a:p>
            <a:r>
              <a:rPr lang="en-US" sz="2400" b="1" dirty="0">
                <a:latin typeface="Courier" pitchFamily="2" charset="0"/>
              </a:rPr>
              <a:t>Maximum value = 1</a:t>
            </a:r>
          </a:p>
          <a:p>
            <a:endParaRPr lang="en-US" b="1" i="1" dirty="0">
              <a:latin typeface="Courier" pitchFamily="2" charset="0"/>
            </a:endParaRPr>
          </a:p>
        </p:txBody>
      </p:sp>
      <p:sp>
        <p:nvSpPr>
          <p:cNvPr id="17" name="TextBox 16">
            <a:extLst>
              <a:ext uri="{FF2B5EF4-FFF2-40B4-BE49-F238E27FC236}">
                <a16:creationId xmlns:a16="http://schemas.microsoft.com/office/drawing/2014/main" id="{073A462A-37C4-554F-A317-5A7F5AB4459B}"/>
              </a:ext>
            </a:extLst>
          </p:cNvPr>
          <p:cNvSpPr txBox="1"/>
          <p:nvPr/>
        </p:nvSpPr>
        <p:spPr>
          <a:xfrm>
            <a:off x="838200" y="1863869"/>
            <a:ext cx="4006225" cy="369332"/>
          </a:xfrm>
          <a:prstGeom prst="rect">
            <a:avLst/>
          </a:prstGeom>
          <a:noFill/>
        </p:spPr>
        <p:txBody>
          <a:bodyPr wrap="none" rtlCol="0">
            <a:spAutoFit/>
          </a:bodyPr>
          <a:lstStyle/>
          <a:p>
            <a:r>
              <a:rPr lang="en-US" dirty="0">
                <a:latin typeface="Helvetica" pitchFamily="2" charset="0"/>
              </a:rPr>
              <a:t>Locally optimal alignment guaranteed</a:t>
            </a:r>
          </a:p>
        </p:txBody>
      </p:sp>
    </p:spTree>
    <p:extLst>
      <p:ext uri="{BB962C8B-B14F-4D97-AF65-F5344CB8AC3E}">
        <p14:creationId xmlns:p14="http://schemas.microsoft.com/office/powerpoint/2010/main" val="3014253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3B12B-5528-1B4E-8940-0F492D9159FC}"/>
              </a:ext>
            </a:extLst>
          </p:cNvPr>
          <p:cNvSpPr>
            <a:spLocks noGrp="1"/>
          </p:cNvSpPr>
          <p:nvPr>
            <p:ph type="title"/>
          </p:nvPr>
        </p:nvSpPr>
        <p:spPr/>
        <p:txBody>
          <a:bodyPr/>
          <a:lstStyle/>
          <a:p>
            <a:r>
              <a:rPr lang="en-US" dirty="0"/>
              <a:t>Learning outcomes</a:t>
            </a:r>
          </a:p>
        </p:txBody>
      </p:sp>
      <p:sp>
        <p:nvSpPr>
          <p:cNvPr id="3" name="Content Placeholder 2">
            <a:extLst>
              <a:ext uri="{FF2B5EF4-FFF2-40B4-BE49-F238E27FC236}">
                <a16:creationId xmlns:a16="http://schemas.microsoft.com/office/drawing/2014/main" id="{6EB14C73-1436-E44D-9F8B-6AB31E6E4673}"/>
              </a:ext>
            </a:extLst>
          </p:cNvPr>
          <p:cNvSpPr>
            <a:spLocks noGrp="1"/>
          </p:cNvSpPr>
          <p:nvPr>
            <p:ph idx="1"/>
          </p:nvPr>
        </p:nvSpPr>
        <p:spPr/>
        <p:txBody>
          <a:bodyPr>
            <a:normAutofit/>
          </a:bodyPr>
          <a:lstStyle/>
          <a:p>
            <a:pPr>
              <a:spcBef>
                <a:spcPts val="1200"/>
              </a:spcBef>
              <a:spcAft>
                <a:spcPts val="1200"/>
              </a:spcAft>
            </a:pPr>
            <a:r>
              <a:rPr lang="en-US" dirty="0"/>
              <a:t>Human genome sequencing and its annotations</a:t>
            </a:r>
          </a:p>
          <a:p>
            <a:pPr>
              <a:spcBef>
                <a:spcPts val="1200"/>
              </a:spcBef>
              <a:spcAft>
                <a:spcPts val="1200"/>
              </a:spcAft>
            </a:pPr>
            <a:r>
              <a:rPr lang="en-US" dirty="0"/>
              <a:t>Biomolecular databases and information sharing</a:t>
            </a:r>
          </a:p>
          <a:p>
            <a:pPr>
              <a:spcBef>
                <a:spcPts val="1200"/>
              </a:spcBef>
              <a:spcAft>
                <a:spcPts val="1200"/>
              </a:spcAft>
            </a:pPr>
            <a:r>
              <a:rPr lang="en-US" dirty="0"/>
              <a:t>Sequence alignments</a:t>
            </a:r>
          </a:p>
          <a:p>
            <a:pPr>
              <a:spcBef>
                <a:spcPts val="1200"/>
              </a:spcBef>
              <a:spcAft>
                <a:spcPts val="1200"/>
              </a:spcAft>
            </a:pPr>
            <a:r>
              <a:rPr lang="en-US" dirty="0"/>
              <a:t>File formats (if time permits)</a:t>
            </a:r>
          </a:p>
        </p:txBody>
      </p:sp>
    </p:spTree>
    <p:extLst>
      <p:ext uri="{BB962C8B-B14F-4D97-AF65-F5344CB8AC3E}">
        <p14:creationId xmlns:p14="http://schemas.microsoft.com/office/powerpoint/2010/main" val="436346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7B63C-503B-3C4C-85FC-640E19122188}"/>
              </a:ext>
            </a:extLst>
          </p:cNvPr>
          <p:cNvSpPr>
            <a:spLocks noGrp="1"/>
          </p:cNvSpPr>
          <p:nvPr>
            <p:ph type="title"/>
          </p:nvPr>
        </p:nvSpPr>
        <p:spPr>
          <a:xfrm>
            <a:off x="440267" y="365125"/>
            <a:ext cx="11192933" cy="1325563"/>
          </a:xfrm>
        </p:spPr>
        <p:txBody>
          <a:bodyPr/>
          <a:lstStyle/>
          <a:p>
            <a:r>
              <a:rPr lang="en-US" dirty="0"/>
              <a:t>Pairwise global alignment</a:t>
            </a:r>
            <a:br>
              <a:rPr lang="en-US" dirty="0"/>
            </a:br>
            <a:r>
              <a:rPr lang="en-US" dirty="0"/>
              <a:t>(</a:t>
            </a:r>
            <a:r>
              <a:rPr lang="en-US" sz="3200" dirty="0"/>
              <a:t>Needleman-Wunsch Algorithm)</a:t>
            </a:r>
          </a:p>
        </p:txBody>
      </p:sp>
      <p:pic>
        <p:nvPicPr>
          <p:cNvPr id="6" name="Picture 5">
            <a:extLst>
              <a:ext uri="{FF2B5EF4-FFF2-40B4-BE49-F238E27FC236}">
                <a16:creationId xmlns:a16="http://schemas.microsoft.com/office/drawing/2014/main" id="{93ED5CA9-B114-1245-8AD1-2B3A9D260625}"/>
              </a:ext>
            </a:extLst>
          </p:cNvPr>
          <p:cNvPicPr>
            <a:picLocks noChangeAspect="1"/>
          </p:cNvPicPr>
          <p:nvPr/>
        </p:nvPicPr>
        <p:blipFill>
          <a:blip r:embed="rId3"/>
          <a:stretch>
            <a:fillRect/>
          </a:stretch>
        </p:blipFill>
        <p:spPr>
          <a:xfrm>
            <a:off x="643466" y="3394075"/>
            <a:ext cx="3822700" cy="3098800"/>
          </a:xfrm>
          <a:prstGeom prst="rect">
            <a:avLst/>
          </a:prstGeom>
        </p:spPr>
      </p:pic>
      <p:pic>
        <p:nvPicPr>
          <p:cNvPr id="7" name="Picture 6">
            <a:extLst>
              <a:ext uri="{FF2B5EF4-FFF2-40B4-BE49-F238E27FC236}">
                <a16:creationId xmlns:a16="http://schemas.microsoft.com/office/drawing/2014/main" id="{10B072D4-4D4E-374B-A4F9-B8DA04F88667}"/>
              </a:ext>
            </a:extLst>
          </p:cNvPr>
          <p:cNvPicPr>
            <a:picLocks noChangeAspect="1"/>
          </p:cNvPicPr>
          <p:nvPr/>
        </p:nvPicPr>
        <p:blipFill>
          <a:blip r:embed="rId4"/>
          <a:stretch>
            <a:fillRect/>
          </a:stretch>
        </p:blipFill>
        <p:spPr>
          <a:xfrm>
            <a:off x="5289550" y="3190082"/>
            <a:ext cx="2527300" cy="927100"/>
          </a:xfrm>
          <a:prstGeom prst="rect">
            <a:avLst/>
          </a:prstGeom>
        </p:spPr>
      </p:pic>
      <p:sp>
        <p:nvSpPr>
          <p:cNvPr id="8" name="TextBox 7">
            <a:extLst>
              <a:ext uri="{FF2B5EF4-FFF2-40B4-BE49-F238E27FC236}">
                <a16:creationId xmlns:a16="http://schemas.microsoft.com/office/drawing/2014/main" id="{0B974286-27EB-F34C-B0E4-E558E25CA95D}"/>
              </a:ext>
            </a:extLst>
          </p:cNvPr>
          <p:cNvSpPr txBox="1"/>
          <p:nvPr/>
        </p:nvSpPr>
        <p:spPr>
          <a:xfrm>
            <a:off x="440266" y="1962670"/>
            <a:ext cx="7376583" cy="1015663"/>
          </a:xfrm>
          <a:prstGeom prst="rect">
            <a:avLst/>
          </a:prstGeom>
          <a:noFill/>
        </p:spPr>
        <p:txBody>
          <a:bodyPr wrap="square" rtlCol="0">
            <a:spAutoFit/>
          </a:bodyPr>
          <a:lstStyle/>
          <a:p>
            <a:pPr marL="457200" indent="-457200">
              <a:buFontTx/>
              <a:buChar char="-"/>
            </a:pPr>
            <a:r>
              <a:rPr lang="en-US" sz="3000" dirty="0">
                <a:latin typeface="Helvetica" pitchFamily="2" charset="0"/>
              </a:rPr>
              <a:t>Can have negative values in the cell</a:t>
            </a:r>
          </a:p>
          <a:p>
            <a:pPr marL="457200" indent="-457200">
              <a:buFontTx/>
              <a:buChar char="-"/>
            </a:pPr>
            <a:r>
              <a:rPr lang="en-US" sz="3000" dirty="0">
                <a:latin typeface="Helvetica" pitchFamily="2" charset="0"/>
              </a:rPr>
              <a:t>Tracing starts at the bottom right corner</a:t>
            </a:r>
          </a:p>
        </p:txBody>
      </p:sp>
      <p:sp>
        <p:nvSpPr>
          <p:cNvPr id="9" name="Rectangle 8">
            <a:extLst>
              <a:ext uri="{FF2B5EF4-FFF2-40B4-BE49-F238E27FC236}">
                <a16:creationId xmlns:a16="http://schemas.microsoft.com/office/drawing/2014/main" id="{5DD251D5-8E37-6342-8833-A7A22627F511}"/>
              </a:ext>
            </a:extLst>
          </p:cNvPr>
          <p:cNvSpPr/>
          <p:nvPr/>
        </p:nvSpPr>
        <p:spPr>
          <a:xfrm>
            <a:off x="5537200" y="4237337"/>
            <a:ext cx="2279650" cy="1477328"/>
          </a:xfrm>
          <a:prstGeom prst="rect">
            <a:avLst/>
          </a:prstGeom>
        </p:spPr>
        <p:txBody>
          <a:bodyPr wrap="square">
            <a:spAutoFit/>
          </a:bodyPr>
          <a:lstStyle/>
          <a:p>
            <a:r>
              <a:rPr lang="en-AU" sz="3000" dirty="0">
                <a:latin typeface="Courier" pitchFamily="2" charset="0"/>
              </a:rPr>
              <a:t>ACGTACGT</a:t>
            </a:r>
            <a:r>
              <a:rPr lang="en-AU" sz="3000" dirty="0">
                <a:solidFill>
                  <a:srgbClr val="FFFFFF"/>
                </a:solidFill>
                <a:latin typeface="Courier" pitchFamily="2" charset="0"/>
              </a:rPr>
              <a:t> </a:t>
            </a:r>
            <a:br>
              <a:rPr lang="en-AU" sz="3000" dirty="0">
                <a:latin typeface="Courier" pitchFamily="2" charset="0"/>
              </a:rPr>
            </a:br>
            <a:r>
              <a:rPr lang="en-AU" sz="3000" dirty="0">
                <a:latin typeface="Courier" pitchFamily="2" charset="0"/>
              </a:rPr>
              <a:t>*||****|</a:t>
            </a:r>
            <a:r>
              <a:rPr lang="en-AU" sz="3000" dirty="0">
                <a:solidFill>
                  <a:srgbClr val="FFFFFF"/>
                </a:solidFill>
                <a:latin typeface="Courier" pitchFamily="2" charset="0"/>
              </a:rPr>
              <a:t> </a:t>
            </a:r>
            <a:br>
              <a:rPr lang="en-AU" sz="3000" dirty="0">
                <a:latin typeface="Courier" pitchFamily="2" charset="0"/>
              </a:rPr>
            </a:br>
            <a:r>
              <a:rPr lang="en-AU" sz="3000" dirty="0">
                <a:latin typeface="Courier" pitchFamily="2" charset="0"/>
              </a:rPr>
              <a:t>ATCTACGA</a:t>
            </a:r>
            <a:endParaRPr lang="en-US" sz="3000" dirty="0">
              <a:latin typeface="Courier" pitchFamily="2" charset="0"/>
            </a:endParaRPr>
          </a:p>
        </p:txBody>
      </p:sp>
      <p:sp>
        <p:nvSpPr>
          <p:cNvPr id="10" name="Rectangle 9">
            <a:extLst>
              <a:ext uri="{FF2B5EF4-FFF2-40B4-BE49-F238E27FC236}">
                <a16:creationId xmlns:a16="http://schemas.microsoft.com/office/drawing/2014/main" id="{00CD146F-4AE1-B84D-A21A-A81DB185E429}"/>
              </a:ext>
            </a:extLst>
          </p:cNvPr>
          <p:cNvSpPr/>
          <p:nvPr/>
        </p:nvSpPr>
        <p:spPr>
          <a:xfrm>
            <a:off x="5452534" y="5834820"/>
            <a:ext cx="6096000" cy="830997"/>
          </a:xfrm>
          <a:prstGeom prst="rect">
            <a:avLst/>
          </a:prstGeom>
        </p:spPr>
        <p:txBody>
          <a:bodyPr>
            <a:spAutoFit/>
          </a:bodyPr>
          <a:lstStyle/>
          <a:p>
            <a:r>
              <a:rPr lang="en-AU" sz="1200" dirty="0">
                <a:solidFill>
                  <a:srgbClr val="373534"/>
                </a:solidFill>
                <a:latin typeface="Helvetica" pitchFamily="2" charset="0"/>
              </a:rPr>
              <a:t>Martin Mann, Mostafa M Mohamed, Syed M Ali, and Rolf </a:t>
            </a:r>
            <a:r>
              <a:rPr lang="en-AU" sz="1200" dirty="0" err="1">
                <a:solidFill>
                  <a:srgbClr val="373534"/>
                </a:solidFill>
                <a:latin typeface="Helvetica" pitchFamily="2" charset="0"/>
              </a:rPr>
              <a:t>Backofen</a:t>
            </a:r>
            <a:br>
              <a:rPr lang="en-AU" sz="1200" dirty="0">
                <a:latin typeface="Helvetica" pitchFamily="2" charset="0"/>
              </a:rPr>
            </a:br>
            <a:r>
              <a:rPr lang="en-AU" sz="1200" dirty="0">
                <a:solidFill>
                  <a:srgbClr val="2A6EBB"/>
                </a:solidFill>
                <a:latin typeface="Helvetica" pitchFamily="2" charset="0"/>
                <a:hlinkClick r:id="rId5"/>
              </a:rPr>
              <a:t>Interactive implementations of thermodynamics-based RNA structure and RNA-RNA interaction prediction approaches for example-driven teaching</a:t>
            </a:r>
            <a:br>
              <a:rPr lang="en-AU" sz="1200" dirty="0">
                <a:latin typeface="Helvetica" pitchFamily="2" charset="0"/>
              </a:rPr>
            </a:br>
            <a:r>
              <a:rPr lang="en-AU" sz="1200" dirty="0">
                <a:solidFill>
                  <a:srgbClr val="373534"/>
                </a:solidFill>
                <a:latin typeface="Helvetica" pitchFamily="2" charset="0"/>
              </a:rPr>
              <a:t>PLOS Computational Biology, 14 (8), e1006341, 2018.</a:t>
            </a:r>
            <a:endParaRPr lang="en-US" sz="1200" dirty="0">
              <a:latin typeface="Helvetica" pitchFamily="2" charset="0"/>
            </a:endParaRPr>
          </a:p>
        </p:txBody>
      </p:sp>
    </p:spTree>
    <p:extLst>
      <p:ext uri="{BB962C8B-B14F-4D97-AF65-F5344CB8AC3E}">
        <p14:creationId xmlns:p14="http://schemas.microsoft.com/office/powerpoint/2010/main" val="35387492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44E1E-B871-E949-8B57-81C949A19EC4}"/>
              </a:ext>
            </a:extLst>
          </p:cNvPr>
          <p:cNvSpPr>
            <a:spLocks noGrp="1"/>
          </p:cNvSpPr>
          <p:nvPr>
            <p:ph type="title"/>
          </p:nvPr>
        </p:nvSpPr>
        <p:spPr/>
        <p:txBody>
          <a:bodyPr/>
          <a:lstStyle/>
          <a:p>
            <a:r>
              <a:rPr lang="en-US" dirty="0"/>
              <a:t>Heuristic methods</a:t>
            </a:r>
          </a:p>
        </p:txBody>
      </p:sp>
      <p:sp>
        <p:nvSpPr>
          <p:cNvPr id="3" name="Content Placeholder 2">
            <a:extLst>
              <a:ext uri="{FF2B5EF4-FFF2-40B4-BE49-F238E27FC236}">
                <a16:creationId xmlns:a16="http://schemas.microsoft.com/office/drawing/2014/main" id="{B9A91B57-F0AF-744A-9F9F-F0A683F9E101}"/>
              </a:ext>
            </a:extLst>
          </p:cNvPr>
          <p:cNvSpPr>
            <a:spLocks noGrp="1"/>
          </p:cNvSpPr>
          <p:nvPr>
            <p:ph idx="1"/>
          </p:nvPr>
        </p:nvSpPr>
        <p:spPr>
          <a:xfrm>
            <a:off x="299721" y="1825625"/>
            <a:ext cx="8427719" cy="4351338"/>
          </a:xfrm>
        </p:spPr>
        <p:txBody>
          <a:bodyPr>
            <a:normAutofit fontScale="92500" lnSpcReduction="10000"/>
          </a:bodyPr>
          <a:lstStyle/>
          <a:p>
            <a:pPr>
              <a:spcBef>
                <a:spcPts val="1200"/>
              </a:spcBef>
              <a:spcAft>
                <a:spcPts val="1200"/>
              </a:spcAft>
            </a:pPr>
            <a:r>
              <a:rPr lang="en-US" dirty="0"/>
              <a:t>Search entire human genome</a:t>
            </a:r>
          </a:p>
          <a:p>
            <a:pPr>
              <a:spcBef>
                <a:spcPts val="1200"/>
              </a:spcBef>
              <a:spcAft>
                <a:spcPts val="1200"/>
              </a:spcAft>
            </a:pPr>
            <a:r>
              <a:rPr lang="en-US" dirty="0"/>
              <a:t>Searching GenBank® with thousands of genomes</a:t>
            </a:r>
          </a:p>
          <a:p>
            <a:pPr>
              <a:spcBef>
                <a:spcPts val="1200"/>
              </a:spcBef>
              <a:spcAft>
                <a:spcPts val="1200"/>
              </a:spcAft>
            </a:pPr>
            <a:r>
              <a:rPr lang="en-US" b="1" dirty="0"/>
              <a:t>B</a:t>
            </a:r>
            <a:r>
              <a:rPr lang="en-US" dirty="0"/>
              <a:t>asic </a:t>
            </a:r>
            <a:r>
              <a:rPr lang="en-US" b="1" dirty="0"/>
              <a:t>L</a:t>
            </a:r>
            <a:r>
              <a:rPr lang="en-US" dirty="0"/>
              <a:t>ocal </a:t>
            </a:r>
            <a:r>
              <a:rPr lang="en-US" b="1" dirty="0"/>
              <a:t>A</a:t>
            </a:r>
            <a:r>
              <a:rPr lang="en-US" dirty="0"/>
              <a:t>lignment </a:t>
            </a:r>
            <a:r>
              <a:rPr lang="en-US" b="1" dirty="0"/>
              <a:t>S</a:t>
            </a:r>
            <a:r>
              <a:rPr lang="en-US" dirty="0"/>
              <a:t>earch </a:t>
            </a:r>
            <a:r>
              <a:rPr lang="en-US" b="1" dirty="0"/>
              <a:t>T</a:t>
            </a:r>
            <a:r>
              <a:rPr lang="en-US" dirty="0"/>
              <a:t>ool (BLAST®)</a:t>
            </a:r>
          </a:p>
          <a:p>
            <a:pPr lvl="1">
              <a:spcBef>
                <a:spcPts val="1200"/>
              </a:spcBef>
              <a:spcAft>
                <a:spcPts val="1200"/>
              </a:spcAft>
            </a:pPr>
            <a:r>
              <a:rPr lang="en-US" dirty="0"/>
              <a:t>Index the book</a:t>
            </a:r>
          </a:p>
          <a:p>
            <a:pPr lvl="2">
              <a:spcBef>
                <a:spcPts val="1200"/>
              </a:spcBef>
              <a:spcAft>
                <a:spcPts val="1200"/>
              </a:spcAft>
            </a:pPr>
            <a:r>
              <a:rPr lang="en-US" dirty="0"/>
              <a:t>Start position of each word is known</a:t>
            </a:r>
          </a:p>
          <a:p>
            <a:pPr lvl="1">
              <a:spcBef>
                <a:spcPts val="1200"/>
              </a:spcBef>
              <a:spcAft>
                <a:spcPts val="1200"/>
              </a:spcAft>
            </a:pPr>
            <a:r>
              <a:rPr lang="en-US" dirty="0"/>
              <a:t>Look for exact matches to these index words</a:t>
            </a:r>
          </a:p>
          <a:p>
            <a:pPr lvl="1">
              <a:spcBef>
                <a:spcPts val="1200"/>
              </a:spcBef>
              <a:spcAft>
                <a:spcPts val="1200"/>
              </a:spcAft>
            </a:pPr>
            <a:r>
              <a:rPr lang="en-US" dirty="0"/>
              <a:t>If the distance between a pair of words in query and target is similar, then perform SW alignment</a:t>
            </a:r>
          </a:p>
        </p:txBody>
      </p:sp>
      <p:pic>
        <p:nvPicPr>
          <p:cNvPr id="4" name="Picture 3" descr="The human genome in book form">
            <a:extLst>
              <a:ext uri="{FF2B5EF4-FFF2-40B4-BE49-F238E27FC236}">
                <a16:creationId xmlns:a16="http://schemas.microsoft.com/office/drawing/2014/main" id="{374C9F7D-96A4-4E47-AD4E-6A0DCFE0D4B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839199" y="607695"/>
            <a:ext cx="3101427" cy="5183505"/>
          </a:xfrm>
          <a:prstGeom prst="rect">
            <a:avLst/>
          </a:prstGeom>
          <a:noFill/>
        </p:spPr>
      </p:pic>
      <p:sp>
        <p:nvSpPr>
          <p:cNvPr id="5" name="Text Box 2">
            <a:extLst>
              <a:ext uri="{FF2B5EF4-FFF2-40B4-BE49-F238E27FC236}">
                <a16:creationId xmlns:a16="http://schemas.microsoft.com/office/drawing/2014/main" id="{A63F6057-C170-3F44-A4B7-BB89E670FA76}"/>
              </a:ext>
            </a:extLst>
          </p:cNvPr>
          <p:cNvSpPr txBox="1">
            <a:spLocks noChangeArrowheads="1"/>
          </p:cNvSpPr>
          <p:nvPr/>
        </p:nvSpPr>
        <p:spPr bwMode="auto">
          <a:xfrm>
            <a:off x="8799237" y="5926137"/>
            <a:ext cx="3141389" cy="566738"/>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gn="ctr">
              <a:spcAft>
                <a:spcPts val="1000"/>
              </a:spcAft>
            </a:pPr>
            <a:r>
              <a:rPr lang="en-AU" sz="1000" b="1" i="1">
                <a:solidFill>
                  <a:srgbClr val="44546A"/>
                </a:solidFill>
                <a:effectLst/>
                <a:latin typeface="Helvetica" pitchFamily="2" charset="0"/>
                <a:ea typeface="Calibri" panose="020F0502020204030204" pitchFamily="34" charset="0"/>
                <a:cs typeface="Calibri" panose="020F0502020204030204" pitchFamily="34" charset="0"/>
              </a:rPr>
              <a:t>Figure 1</a:t>
            </a:r>
            <a:r>
              <a:rPr lang="en-AU" sz="1000" i="1">
                <a:solidFill>
                  <a:srgbClr val="44546A"/>
                </a:solidFill>
                <a:effectLst/>
                <a:latin typeface="Helvetica" pitchFamily="2" charset="0"/>
                <a:ea typeface="Calibri" panose="020F0502020204030204" pitchFamily="34" charset="0"/>
                <a:cs typeface="Calibri" panose="020F0502020204030204" pitchFamily="34" charset="0"/>
              </a:rPr>
              <a:t> </a:t>
            </a:r>
            <a:r>
              <a:rPr lang="en-AU" sz="1000" i="1">
                <a:solidFill>
                  <a:srgbClr val="44546A"/>
                </a:solidFill>
                <a:effectLst/>
                <a:latin typeface="Helvetica" pitchFamily="2" charset="0"/>
                <a:ea typeface="Times New Roman" panose="02020603050405020304" pitchFamily="18" charset="0"/>
                <a:cs typeface="Calibri" panose="020F0502020204030204" pitchFamily="34" charset="0"/>
              </a:rPr>
              <a:t>Printed copy of the human genome in 130 volumes, each volume with 1000 pages (image from https://imgur.com/gallery/Xacx3QJ).</a:t>
            </a:r>
            <a:endParaRPr lang="en-AU" sz="1000" i="1">
              <a:solidFill>
                <a:srgbClr val="44546A"/>
              </a:solidFill>
              <a:effectLst/>
              <a:latin typeface="Helvetica" pitchFamily="2" charset="0"/>
              <a:ea typeface="Calibri" panose="020F0502020204030204" pitchFamily="34" charset="0"/>
              <a:cs typeface="Times New Roman" panose="02020603050405020304" pitchFamily="18" charset="0"/>
            </a:endParaRPr>
          </a:p>
          <a:p>
            <a:pPr>
              <a:lnSpc>
                <a:spcPct val="107000"/>
              </a:lnSpc>
              <a:spcAft>
                <a:spcPts val="800"/>
              </a:spcAft>
            </a:pPr>
            <a:r>
              <a:rPr lang="en-AU" sz="1000">
                <a:effectLst/>
                <a:latin typeface="Helvetica" pitchFamily="2"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42552237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33D41-69E6-9E47-93F6-0E2677C022DC}"/>
              </a:ext>
            </a:extLst>
          </p:cNvPr>
          <p:cNvSpPr>
            <a:spLocks noGrp="1"/>
          </p:cNvSpPr>
          <p:nvPr>
            <p:ph type="title"/>
          </p:nvPr>
        </p:nvSpPr>
        <p:spPr/>
        <p:txBody>
          <a:bodyPr/>
          <a:lstStyle/>
          <a:p>
            <a:r>
              <a:rPr lang="en-US" dirty="0"/>
              <a:t>Properties of heuristic methods</a:t>
            </a:r>
          </a:p>
        </p:txBody>
      </p:sp>
      <p:sp>
        <p:nvSpPr>
          <p:cNvPr id="3" name="Content Placeholder 2">
            <a:extLst>
              <a:ext uri="{FF2B5EF4-FFF2-40B4-BE49-F238E27FC236}">
                <a16:creationId xmlns:a16="http://schemas.microsoft.com/office/drawing/2014/main" id="{9C901A24-A984-4540-AC53-1E7210DF260D}"/>
              </a:ext>
            </a:extLst>
          </p:cNvPr>
          <p:cNvSpPr>
            <a:spLocks noGrp="1"/>
          </p:cNvSpPr>
          <p:nvPr>
            <p:ph idx="1"/>
          </p:nvPr>
        </p:nvSpPr>
        <p:spPr/>
        <p:txBody>
          <a:bodyPr/>
          <a:lstStyle/>
          <a:p>
            <a:pPr>
              <a:spcBef>
                <a:spcPts val="600"/>
              </a:spcBef>
              <a:spcAft>
                <a:spcPts val="600"/>
              </a:spcAft>
            </a:pPr>
            <a:r>
              <a:rPr lang="en-US" dirty="0"/>
              <a:t>Locally optimal alignment NOT guaranteed</a:t>
            </a:r>
          </a:p>
          <a:p>
            <a:pPr>
              <a:spcBef>
                <a:spcPts val="600"/>
              </a:spcBef>
              <a:spcAft>
                <a:spcPts val="600"/>
              </a:spcAft>
            </a:pPr>
            <a:r>
              <a:rPr lang="en-US" dirty="0"/>
              <a:t>May miss remotely similar sequences completely</a:t>
            </a:r>
          </a:p>
          <a:p>
            <a:pPr>
              <a:spcBef>
                <a:spcPts val="600"/>
              </a:spcBef>
              <a:spcAft>
                <a:spcPts val="600"/>
              </a:spcAft>
            </a:pPr>
            <a:r>
              <a:rPr lang="en-US" dirty="0"/>
              <a:t>Very fast</a:t>
            </a:r>
          </a:p>
          <a:p>
            <a:pPr>
              <a:spcBef>
                <a:spcPts val="600"/>
              </a:spcBef>
              <a:spcAft>
                <a:spcPts val="600"/>
              </a:spcAft>
            </a:pPr>
            <a:r>
              <a:rPr lang="en-US" dirty="0"/>
              <a:t>Software for search and alignments:</a:t>
            </a:r>
          </a:p>
          <a:p>
            <a:pPr lvl="1">
              <a:spcBef>
                <a:spcPts val="600"/>
              </a:spcBef>
              <a:spcAft>
                <a:spcPts val="600"/>
              </a:spcAft>
            </a:pPr>
            <a:r>
              <a:rPr lang="en-US" dirty="0"/>
              <a:t>BLAST®, FASTA, SSEARCH, HMMER for range of similarity level</a:t>
            </a:r>
          </a:p>
          <a:p>
            <a:pPr lvl="1">
              <a:spcBef>
                <a:spcPts val="600"/>
              </a:spcBef>
              <a:spcAft>
                <a:spcPts val="600"/>
              </a:spcAft>
            </a:pPr>
            <a:r>
              <a:rPr lang="en-US" dirty="0"/>
              <a:t>BLAT, minimap2 for highly similar sequences</a:t>
            </a:r>
          </a:p>
          <a:p>
            <a:pPr lvl="1">
              <a:spcBef>
                <a:spcPts val="600"/>
              </a:spcBef>
              <a:spcAft>
                <a:spcPts val="600"/>
              </a:spcAft>
            </a:pPr>
            <a:r>
              <a:rPr lang="en-US" dirty="0"/>
              <a:t>BWA, Bowtie, HISAT </a:t>
            </a:r>
            <a:r>
              <a:rPr lang="en-US" dirty="0" err="1"/>
              <a:t>etc</a:t>
            </a:r>
            <a:r>
              <a:rPr lang="en-US" dirty="0"/>
              <a:t> for millions of sequence searches with ++similarity</a:t>
            </a:r>
          </a:p>
          <a:p>
            <a:pPr>
              <a:spcBef>
                <a:spcPts val="600"/>
              </a:spcBef>
              <a:spcAft>
                <a:spcPts val="600"/>
              </a:spcAft>
            </a:pPr>
            <a:endParaRPr lang="en-US" dirty="0"/>
          </a:p>
          <a:p>
            <a:pPr>
              <a:spcBef>
                <a:spcPts val="600"/>
              </a:spcBef>
              <a:spcAft>
                <a:spcPts val="600"/>
              </a:spcAft>
            </a:pPr>
            <a:endParaRPr lang="en-US" dirty="0"/>
          </a:p>
        </p:txBody>
      </p:sp>
    </p:spTree>
    <p:extLst>
      <p:ext uri="{BB962C8B-B14F-4D97-AF65-F5344CB8AC3E}">
        <p14:creationId xmlns:p14="http://schemas.microsoft.com/office/powerpoint/2010/main" val="81787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2E9D9-171B-B547-B7F7-BCD72B67EDF7}"/>
              </a:ext>
            </a:extLst>
          </p:cNvPr>
          <p:cNvSpPr>
            <a:spLocks noGrp="1"/>
          </p:cNvSpPr>
          <p:nvPr>
            <p:ph type="title"/>
          </p:nvPr>
        </p:nvSpPr>
        <p:spPr/>
        <p:txBody>
          <a:bodyPr/>
          <a:lstStyle/>
          <a:p>
            <a:r>
              <a:rPr lang="en-US" dirty="0"/>
              <a:t>Similarity to homology</a:t>
            </a:r>
          </a:p>
        </p:txBody>
      </p:sp>
      <p:sp>
        <p:nvSpPr>
          <p:cNvPr id="3" name="Content Placeholder 2">
            <a:extLst>
              <a:ext uri="{FF2B5EF4-FFF2-40B4-BE49-F238E27FC236}">
                <a16:creationId xmlns:a16="http://schemas.microsoft.com/office/drawing/2014/main" id="{696BA73E-1F51-6E49-88AC-FBF8C4791172}"/>
              </a:ext>
            </a:extLst>
          </p:cNvPr>
          <p:cNvSpPr>
            <a:spLocks noGrp="1"/>
          </p:cNvSpPr>
          <p:nvPr>
            <p:ph idx="1"/>
          </p:nvPr>
        </p:nvSpPr>
        <p:spPr/>
        <p:txBody>
          <a:bodyPr/>
          <a:lstStyle/>
          <a:p>
            <a:pPr>
              <a:spcBef>
                <a:spcPts val="600"/>
              </a:spcBef>
              <a:spcAft>
                <a:spcPts val="600"/>
              </a:spcAft>
            </a:pPr>
            <a:r>
              <a:rPr lang="en-US" dirty="0"/>
              <a:t>Homologous sequences</a:t>
            </a:r>
          </a:p>
          <a:p>
            <a:pPr lvl="1">
              <a:spcBef>
                <a:spcPts val="600"/>
              </a:spcBef>
              <a:spcAft>
                <a:spcPts val="600"/>
              </a:spcAft>
            </a:pPr>
            <a:r>
              <a:rPr lang="en-AU" dirty="0"/>
              <a:t>Share a common evolutionary ancestor</a:t>
            </a:r>
          </a:p>
          <a:p>
            <a:pPr>
              <a:spcBef>
                <a:spcPts val="600"/>
              </a:spcBef>
              <a:spcAft>
                <a:spcPts val="600"/>
              </a:spcAft>
            </a:pPr>
            <a:r>
              <a:rPr lang="en-AU" dirty="0"/>
              <a:t>What similarity level equal homology?</a:t>
            </a:r>
          </a:p>
          <a:p>
            <a:pPr lvl="1">
              <a:spcBef>
                <a:spcPts val="600"/>
              </a:spcBef>
              <a:spcAft>
                <a:spcPts val="600"/>
              </a:spcAft>
            </a:pPr>
            <a:r>
              <a:rPr lang="en-AU" dirty="0"/>
              <a:t>&gt;&gt; similarity than expected by chance</a:t>
            </a:r>
          </a:p>
          <a:p>
            <a:pPr lvl="1">
              <a:spcBef>
                <a:spcPts val="600"/>
              </a:spcBef>
              <a:spcAft>
                <a:spcPts val="600"/>
              </a:spcAft>
            </a:pPr>
            <a:r>
              <a:rPr lang="en-AU" dirty="0"/>
              <a:t>two sequences did not arise independently</a:t>
            </a:r>
          </a:p>
          <a:p>
            <a:pPr lvl="1">
              <a:spcBef>
                <a:spcPts val="600"/>
              </a:spcBef>
              <a:spcAft>
                <a:spcPts val="600"/>
              </a:spcAft>
            </a:pPr>
            <a:r>
              <a:rPr lang="en-AU" dirty="0"/>
              <a:t>Shared a common ancestor</a:t>
            </a:r>
          </a:p>
          <a:p>
            <a:pPr>
              <a:spcBef>
                <a:spcPts val="600"/>
              </a:spcBef>
              <a:spcAft>
                <a:spcPts val="600"/>
              </a:spcAft>
            </a:pPr>
            <a:r>
              <a:rPr lang="en-AU" dirty="0"/>
              <a:t>Not all homologous sequences share similarity</a:t>
            </a:r>
          </a:p>
          <a:p>
            <a:pPr lvl="1">
              <a:spcBef>
                <a:spcPts val="600"/>
              </a:spcBef>
              <a:spcAft>
                <a:spcPts val="600"/>
              </a:spcAft>
            </a:pPr>
            <a:r>
              <a:rPr lang="en-AU" dirty="0"/>
              <a:t>Natural selection</a:t>
            </a:r>
            <a:endParaRPr lang="en-US" dirty="0"/>
          </a:p>
        </p:txBody>
      </p:sp>
    </p:spTree>
    <p:extLst>
      <p:ext uri="{BB962C8B-B14F-4D97-AF65-F5344CB8AC3E}">
        <p14:creationId xmlns:p14="http://schemas.microsoft.com/office/powerpoint/2010/main" val="9086675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9BC5F-9594-204D-9764-3A016C6FB454}"/>
              </a:ext>
            </a:extLst>
          </p:cNvPr>
          <p:cNvSpPr>
            <a:spLocks noGrp="1"/>
          </p:cNvSpPr>
          <p:nvPr>
            <p:ph type="title"/>
          </p:nvPr>
        </p:nvSpPr>
        <p:spPr/>
        <p:txBody>
          <a:bodyPr/>
          <a:lstStyle/>
          <a:p>
            <a:r>
              <a:rPr lang="en-US" dirty="0"/>
              <a:t>Practice</a:t>
            </a:r>
          </a:p>
        </p:txBody>
      </p:sp>
      <p:sp>
        <p:nvSpPr>
          <p:cNvPr id="3" name="Content Placeholder 2">
            <a:extLst>
              <a:ext uri="{FF2B5EF4-FFF2-40B4-BE49-F238E27FC236}">
                <a16:creationId xmlns:a16="http://schemas.microsoft.com/office/drawing/2014/main" id="{B2673677-0738-3041-9AD3-521571243E07}"/>
              </a:ext>
            </a:extLst>
          </p:cNvPr>
          <p:cNvSpPr>
            <a:spLocks noGrp="1"/>
          </p:cNvSpPr>
          <p:nvPr>
            <p:ph idx="1"/>
          </p:nvPr>
        </p:nvSpPr>
        <p:spPr/>
        <p:txBody>
          <a:bodyPr/>
          <a:lstStyle/>
          <a:p>
            <a:r>
              <a:rPr lang="en-US" dirty="0"/>
              <a:t>BLAST search</a:t>
            </a:r>
          </a:p>
          <a:p>
            <a:r>
              <a:rPr lang="en-US" dirty="0"/>
              <a:t>BLAT search</a:t>
            </a:r>
          </a:p>
          <a:p>
            <a:endParaRPr lang="en-US" dirty="0"/>
          </a:p>
        </p:txBody>
      </p:sp>
    </p:spTree>
    <p:extLst>
      <p:ext uri="{BB962C8B-B14F-4D97-AF65-F5344CB8AC3E}">
        <p14:creationId xmlns:p14="http://schemas.microsoft.com/office/powerpoint/2010/main" val="11218744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81A93-69BB-454A-B441-2AD46C25898C}"/>
              </a:ext>
            </a:extLst>
          </p:cNvPr>
          <p:cNvSpPr>
            <a:spLocks noGrp="1"/>
          </p:cNvSpPr>
          <p:nvPr>
            <p:ph type="title"/>
          </p:nvPr>
        </p:nvSpPr>
        <p:spPr/>
        <p:txBody>
          <a:bodyPr>
            <a:normAutofit/>
          </a:bodyPr>
          <a:lstStyle/>
          <a:p>
            <a:r>
              <a:rPr lang="en-US" sz="4000" dirty="0"/>
              <a:t>File formats and sequence representations</a:t>
            </a:r>
          </a:p>
        </p:txBody>
      </p:sp>
      <p:sp>
        <p:nvSpPr>
          <p:cNvPr id="3" name="Content Placeholder 2">
            <a:extLst>
              <a:ext uri="{FF2B5EF4-FFF2-40B4-BE49-F238E27FC236}">
                <a16:creationId xmlns:a16="http://schemas.microsoft.com/office/drawing/2014/main" id="{0AC127FC-D4FA-674E-A64C-D0CB53091872}"/>
              </a:ext>
            </a:extLst>
          </p:cNvPr>
          <p:cNvSpPr>
            <a:spLocks noGrp="1"/>
          </p:cNvSpPr>
          <p:nvPr>
            <p:ph idx="1"/>
          </p:nvPr>
        </p:nvSpPr>
        <p:spPr/>
        <p:txBody>
          <a:bodyPr>
            <a:normAutofit/>
          </a:bodyPr>
          <a:lstStyle/>
          <a:p>
            <a:r>
              <a:rPr lang="en-US" dirty="0"/>
              <a:t>For sequences</a:t>
            </a:r>
          </a:p>
          <a:p>
            <a:pPr lvl="1"/>
            <a:r>
              <a:rPr lang="en-US" dirty="0" err="1"/>
              <a:t>Fasta</a:t>
            </a:r>
            <a:r>
              <a:rPr lang="en-US" dirty="0"/>
              <a:t> files</a:t>
            </a:r>
          </a:p>
          <a:p>
            <a:pPr lvl="1"/>
            <a:r>
              <a:rPr lang="en-US" dirty="0" err="1"/>
              <a:t>Fastq</a:t>
            </a:r>
            <a:r>
              <a:rPr lang="en-US" dirty="0"/>
              <a:t> files</a:t>
            </a:r>
          </a:p>
          <a:p>
            <a:r>
              <a:rPr lang="en-US" dirty="0"/>
              <a:t>For alignments</a:t>
            </a:r>
          </a:p>
          <a:p>
            <a:pPr lvl="1"/>
            <a:r>
              <a:rPr lang="en-US" dirty="0"/>
              <a:t>SAM/BAM files</a:t>
            </a:r>
          </a:p>
          <a:p>
            <a:r>
              <a:rPr lang="en-US" dirty="0"/>
              <a:t>For variations</a:t>
            </a:r>
          </a:p>
          <a:p>
            <a:pPr lvl="1"/>
            <a:r>
              <a:rPr lang="en-US" dirty="0"/>
              <a:t>VCF files</a:t>
            </a:r>
          </a:p>
          <a:p>
            <a:r>
              <a:rPr lang="en-US" dirty="0"/>
              <a:t>For annotations</a:t>
            </a:r>
          </a:p>
          <a:p>
            <a:pPr lvl="1"/>
            <a:r>
              <a:rPr lang="en-US" dirty="0"/>
              <a:t>Bed, gff3, GTF files for annotations (interval </a:t>
            </a:r>
            <a:r>
              <a:rPr lang="en-US"/>
              <a:t>based)</a:t>
            </a:r>
            <a:endParaRPr lang="en-US" dirty="0"/>
          </a:p>
        </p:txBody>
      </p:sp>
    </p:spTree>
    <p:extLst>
      <p:ext uri="{BB962C8B-B14F-4D97-AF65-F5344CB8AC3E}">
        <p14:creationId xmlns:p14="http://schemas.microsoft.com/office/powerpoint/2010/main" val="835929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EC50B-0075-CC4B-A4B7-006F49EDE721}"/>
              </a:ext>
            </a:extLst>
          </p:cNvPr>
          <p:cNvSpPr>
            <a:spLocks noGrp="1"/>
          </p:cNvSpPr>
          <p:nvPr>
            <p:ph type="title"/>
          </p:nvPr>
        </p:nvSpPr>
        <p:spPr>
          <a:xfrm>
            <a:off x="838200" y="365125"/>
            <a:ext cx="10515600" cy="1325563"/>
          </a:xfrm>
        </p:spPr>
        <p:txBody>
          <a:bodyPr/>
          <a:lstStyle/>
          <a:p>
            <a:r>
              <a:rPr lang="en-US"/>
              <a:t>The human genome</a:t>
            </a:r>
            <a:endParaRPr lang="en-US" dirty="0"/>
          </a:p>
        </p:txBody>
      </p:sp>
      <p:sp>
        <p:nvSpPr>
          <p:cNvPr id="3" name="Content Placeholder 2">
            <a:extLst>
              <a:ext uri="{FF2B5EF4-FFF2-40B4-BE49-F238E27FC236}">
                <a16:creationId xmlns:a16="http://schemas.microsoft.com/office/drawing/2014/main" id="{0C62C337-A10A-9047-862A-CE4B5E6FF119}"/>
              </a:ext>
            </a:extLst>
          </p:cNvPr>
          <p:cNvSpPr>
            <a:spLocks noGrp="1"/>
          </p:cNvSpPr>
          <p:nvPr>
            <p:ph idx="1"/>
          </p:nvPr>
        </p:nvSpPr>
        <p:spPr>
          <a:xfrm>
            <a:off x="838200" y="2139683"/>
            <a:ext cx="10515600" cy="4351338"/>
          </a:xfrm>
        </p:spPr>
        <p:txBody>
          <a:bodyPr>
            <a:normAutofit lnSpcReduction="10000"/>
          </a:bodyPr>
          <a:lstStyle/>
          <a:p>
            <a:pPr>
              <a:lnSpc>
                <a:spcPct val="150000"/>
              </a:lnSpc>
            </a:pPr>
            <a:r>
              <a:rPr lang="en-US" dirty="0"/>
              <a:t>Genome = all of the DNA in a cell (nuclear + mitochondrial)</a:t>
            </a:r>
          </a:p>
          <a:p>
            <a:pPr>
              <a:lnSpc>
                <a:spcPct val="150000"/>
              </a:lnSpc>
            </a:pPr>
            <a:r>
              <a:rPr lang="en-US" dirty="0"/>
              <a:t>23 pairs of chromosomes in nucleus and 1 mitochondria</a:t>
            </a:r>
          </a:p>
          <a:p>
            <a:pPr lvl="1">
              <a:lnSpc>
                <a:spcPct val="150000"/>
              </a:lnSpc>
            </a:pPr>
            <a:r>
              <a:rPr lang="en-US" dirty="0"/>
              <a:t>22 autosome pairs + X + Y chromosome length ≅ </a:t>
            </a:r>
            <a:r>
              <a:rPr lang="en-AU" dirty="0"/>
              <a:t>3,096,649,726</a:t>
            </a:r>
            <a:r>
              <a:rPr lang="en-US" dirty="0"/>
              <a:t> base pairs (bp)</a:t>
            </a:r>
          </a:p>
          <a:p>
            <a:pPr lvl="1">
              <a:lnSpc>
                <a:spcPct val="150000"/>
              </a:lnSpc>
            </a:pPr>
            <a:r>
              <a:rPr lang="en-US" dirty="0"/>
              <a:t>Mitochondrial genome = </a:t>
            </a:r>
            <a:r>
              <a:rPr lang="en-AU" dirty="0"/>
              <a:t>16,569 bp</a:t>
            </a:r>
          </a:p>
          <a:p>
            <a:pPr lvl="1">
              <a:lnSpc>
                <a:spcPct val="150000"/>
              </a:lnSpc>
            </a:pPr>
            <a:r>
              <a:rPr lang="en-AU" dirty="0"/>
              <a:t>2m long, all of the DNA from an individual would be 2x diameter of solar system</a:t>
            </a:r>
          </a:p>
        </p:txBody>
      </p:sp>
      <p:pic>
        <p:nvPicPr>
          <p:cNvPr id="4" name="Picture 3">
            <a:extLst>
              <a:ext uri="{FF2B5EF4-FFF2-40B4-BE49-F238E27FC236}">
                <a16:creationId xmlns:a16="http://schemas.microsoft.com/office/drawing/2014/main" id="{B0D8CF57-1643-1040-9371-93E616E7C301}"/>
              </a:ext>
            </a:extLst>
          </p:cNvPr>
          <p:cNvPicPr>
            <a:picLocks noChangeAspect="1"/>
          </p:cNvPicPr>
          <p:nvPr/>
        </p:nvPicPr>
        <p:blipFill>
          <a:blip r:embed="rId3"/>
          <a:stretch>
            <a:fillRect/>
          </a:stretch>
        </p:blipFill>
        <p:spPr>
          <a:xfrm>
            <a:off x="9227725" y="242910"/>
            <a:ext cx="2657933" cy="2084653"/>
          </a:xfrm>
          <a:prstGeom prst="rect">
            <a:avLst/>
          </a:prstGeom>
        </p:spPr>
      </p:pic>
    </p:spTree>
    <p:extLst>
      <p:ext uri="{BB962C8B-B14F-4D97-AF65-F5344CB8AC3E}">
        <p14:creationId xmlns:p14="http://schemas.microsoft.com/office/powerpoint/2010/main" val="3258657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4296A-4253-0741-B9D2-DEC3BD65F09C}"/>
              </a:ext>
            </a:extLst>
          </p:cNvPr>
          <p:cNvSpPr>
            <a:spLocks noGrp="1"/>
          </p:cNvSpPr>
          <p:nvPr>
            <p:ph type="title"/>
          </p:nvPr>
        </p:nvSpPr>
        <p:spPr/>
        <p:txBody>
          <a:bodyPr/>
          <a:lstStyle/>
          <a:p>
            <a:r>
              <a:rPr lang="en-US" dirty="0"/>
              <a:t>Genome organisation</a:t>
            </a:r>
          </a:p>
        </p:txBody>
      </p:sp>
      <p:sp>
        <p:nvSpPr>
          <p:cNvPr id="3" name="Content Placeholder 2">
            <a:extLst>
              <a:ext uri="{FF2B5EF4-FFF2-40B4-BE49-F238E27FC236}">
                <a16:creationId xmlns:a16="http://schemas.microsoft.com/office/drawing/2014/main" id="{A12F1ED0-52EE-E543-81E3-D84A4AA3C914}"/>
              </a:ext>
            </a:extLst>
          </p:cNvPr>
          <p:cNvSpPr>
            <a:spLocks noGrp="1"/>
          </p:cNvSpPr>
          <p:nvPr>
            <p:ph idx="1"/>
          </p:nvPr>
        </p:nvSpPr>
        <p:spPr>
          <a:xfrm>
            <a:off x="5387261" y="1825624"/>
            <a:ext cx="6284182" cy="4289855"/>
          </a:xfrm>
        </p:spPr>
        <p:txBody>
          <a:bodyPr>
            <a:normAutofit lnSpcReduction="10000"/>
          </a:bodyPr>
          <a:lstStyle/>
          <a:p>
            <a:pPr>
              <a:spcBef>
                <a:spcPts val="1800"/>
              </a:spcBef>
              <a:spcAft>
                <a:spcPts val="1800"/>
              </a:spcAft>
            </a:pPr>
            <a:r>
              <a:rPr lang="en-AU" dirty="0">
                <a:hlinkClick r:id="rId3"/>
              </a:rPr>
              <a:t>Nucleosome</a:t>
            </a:r>
            <a:r>
              <a:rPr lang="en-AU" dirty="0"/>
              <a:t> is an octamer of 2x (H2A, H2B, H3, H4)</a:t>
            </a:r>
          </a:p>
          <a:p>
            <a:pPr>
              <a:spcBef>
                <a:spcPts val="1800"/>
              </a:spcBef>
              <a:spcAft>
                <a:spcPts val="1800"/>
              </a:spcAft>
            </a:pPr>
            <a:r>
              <a:rPr lang="en-AU" dirty="0"/>
              <a:t>Higher order organisation is not fully understood</a:t>
            </a:r>
          </a:p>
          <a:p>
            <a:pPr>
              <a:spcBef>
                <a:spcPts val="1800"/>
              </a:spcBef>
              <a:spcAft>
                <a:spcPts val="1800"/>
              </a:spcAft>
            </a:pPr>
            <a:r>
              <a:rPr lang="en-AU" dirty="0"/>
              <a:t>Linker DNA and H1 histones have been implicated</a:t>
            </a:r>
          </a:p>
          <a:p>
            <a:pPr>
              <a:spcBef>
                <a:spcPts val="1800"/>
              </a:spcBef>
              <a:spcAft>
                <a:spcPts val="1800"/>
              </a:spcAft>
            </a:pPr>
            <a:r>
              <a:rPr lang="en-AU" dirty="0" err="1"/>
              <a:t>HiC</a:t>
            </a:r>
            <a:r>
              <a:rPr lang="en-AU" dirty="0"/>
              <a:t> seems promising in revealing further information</a:t>
            </a:r>
            <a:endParaRPr lang="en-US" dirty="0"/>
          </a:p>
        </p:txBody>
      </p:sp>
      <p:pic>
        <p:nvPicPr>
          <p:cNvPr id="4" name="Picture 3">
            <a:extLst>
              <a:ext uri="{FF2B5EF4-FFF2-40B4-BE49-F238E27FC236}">
                <a16:creationId xmlns:a16="http://schemas.microsoft.com/office/drawing/2014/main" id="{F3C3DCED-FBE1-D14C-8007-61C7F393D256}"/>
              </a:ext>
            </a:extLst>
          </p:cNvPr>
          <p:cNvPicPr>
            <a:picLocks noChangeAspect="1"/>
          </p:cNvPicPr>
          <p:nvPr/>
        </p:nvPicPr>
        <p:blipFill>
          <a:blip r:embed="rId4"/>
          <a:stretch>
            <a:fillRect/>
          </a:stretch>
        </p:blipFill>
        <p:spPr>
          <a:xfrm>
            <a:off x="254627" y="2233562"/>
            <a:ext cx="3190103" cy="3190103"/>
          </a:xfrm>
          <a:prstGeom prst="rect">
            <a:avLst/>
          </a:prstGeom>
        </p:spPr>
      </p:pic>
      <p:sp>
        <p:nvSpPr>
          <p:cNvPr id="5" name="TextBox 4">
            <a:extLst>
              <a:ext uri="{FF2B5EF4-FFF2-40B4-BE49-F238E27FC236}">
                <a16:creationId xmlns:a16="http://schemas.microsoft.com/office/drawing/2014/main" id="{B517750F-8455-DB4F-A03D-8D839181187D}"/>
              </a:ext>
            </a:extLst>
          </p:cNvPr>
          <p:cNvSpPr txBox="1"/>
          <p:nvPr/>
        </p:nvSpPr>
        <p:spPr>
          <a:xfrm>
            <a:off x="254627" y="5558601"/>
            <a:ext cx="3190103" cy="400110"/>
          </a:xfrm>
          <a:prstGeom prst="rect">
            <a:avLst/>
          </a:prstGeom>
          <a:noFill/>
        </p:spPr>
        <p:txBody>
          <a:bodyPr wrap="square" rtlCol="0">
            <a:spAutoFit/>
          </a:bodyPr>
          <a:lstStyle/>
          <a:p>
            <a:r>
              <a:rPr lang="en-AU" sz="1000" dirty="0">
                <a:latin typeface="Helvetica" pitchFamily="2" charset="0"/>
              </a:rPr>
              <a:t>Image copied from https://www.genome.gov/about-genomics/fact-sheets/A-Brief-Guide-to-Genomics</a:t>
            </a:r>
            <a:endParaRPr lang="en-US" sz="1000" dirty="0">
              <a:latin typeface="Helvetica" pitchFamily="2" charset="0"/>
            </a:endParaRPr>
          </a:p>
        </p:txBody>
      </p:sp>
      <p:pic>
        <p:nvPicPr>
          <p:cNvPr id="7" name="Picture 6" descr="A close up of a logo&#10;&#10;Description automatically generated">
            <a:extLst>
              <a:ext uri="{FF2B5EF4-FFF2-40B4-BE49-F238E27FC236}">
                <a16:creationId xmlns:a16="http://schemas.microsoft.com/office/drawing/2014/main" id="{285B060D-96DA-104F-A195-FD1788F95319}"/>
              </a:ext>
            </a:extLst>
          </p:cNvPr>
          <p:cNvPicPr>
            <a:picLocks noChangeAspect="1"/>
          </p:cNvPicPr>
          <p:nvPr/>
        </p:nvPicPr>
        <p:blipFill>
          <a:blip r:embed="rId5"/>
          <a:stretch>
            <a:fillRect/>
          </a:stretch>
        </p:blipFill>
        <p:spPr>
          <a:xfrm>
            <a:off x="3592354" y="2887317"/>
            <a:ext cx="1647283" cy="1722160"/>
          </a:xfrm>
          <a:prstGeom prst="rect">
            <a:avLst/>
          </a:prstGeom>
        </p:spPr>
      </p:pic>
      <p:sp>
        <p:nvSpPr>
          <p:cNvPr id="8" name="TextBox 7">
            <a:extLst>
              <a:ext uri="{FF2B5EF4-FFF2-40B4-BE49-F238E27FC236}">
                <a16:creationId xmlns:a16="http://schemas.microsoft.com/office/drawing/2014/main" id="{C6D91D7B-F788-4945-9F86-0214B2D56FE4}"/>
              </a:ext>
            </a:extLst>
          </p:cNvPr>
          <p:cNvSpPr txBox="1"/>
          <p:nvPr/>
        </p:nvSpPr>
        <p:spPr>
          <a:xfrm>
            <a:off x="3652008" y="4609477"/>
            <a:ext cx="1527977" cy="553998"/>
          </a:xfrm>
          <a:prstGeom prst="rect">
            <a:avLst/>
          </a:prstGeom>
          <a:noFill/>
        </p:spPr>
        <p:txBody>
          <a:bodyPr wrap="square" rtlCol="0">
            <a:spAutoFit/>
          </a:bodyPr>
          <a:lstStyle/>
          <a:p>
            <a:pPr algn="ctr"/>
            <a:r>
              <a:rPr lang="en-AU" sz="1000" dirty="0">
                <a:latin typeface="Helvetica" pitchFamily="2" charset="0"/>
                <a:hlinkClick r:id="rId6"/>
              </a:rPr>
              <a:t>CC BY-SA 3.0</a:t>
            </a:r>
            <a:r>
              <a:rPr lang="en-AU" sz="1000" dirty="0">
                <a:latin typeface="Helvetica" pitchFamily="2" charset="0"/>
              </a:rPr>
              <a:t> </a:t>
            </a:r>
            <a:r>
              <a:rPr lang="en-AU" sz="1000" dirty="0" err="1">
                <a:latin typeface="Helvetica" pitchFamily="2" charset="0"/>
              </a:rPr>
              <a:t>WikiPedia</a:t>
            </a:r>
            <a:endParaRPr lang="en-AU" sz="1000" dirty="0">
              <a:latin typeface="Helvetica" pitchFamily="2" charset="0"/>
            </a:endParaRPr>
          </a:p>
          <a:p>
            <a:pPr algn="ctr"/>
            <a:r>
              <a:rPr lang="en-AU" sz="1000" dirty="0">
                <a:latin typeface="Helvetica" pitchFamily="2" charset="0"/>
              </a:rPr>
              <a:t>Darekk2</a:t>
            </a:r>
            <a:endParaRPr lang="en-US" dirty="0"/>
          </a:p>
        </p:txBody>
      </p:sp>
    </p:spTree>
    <p:extLst>
      <p:ext uri="{BB962C8B-B14F-4D97-AF65-F5344CB8AC3E}">
        <p14:creationId xmlns:p14="http://schemas.microsoft.com/office/powerpoint/2010/main" val="325383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The karyotype image of the human genome representing 22 autosomes with sex chromosomes and mitochondria. Image is obtained from the ensembl database.">
            <a:extLst>
              <a:ext uri="{FF2B5EF4-FFF2-40B4-BE49-F238E27FC236}">
                <a16:creationId xmlns:a16="http://schemas.microsoft.com/office/drawing/2014/main" id="{6036C020-85E8-D94E-9A8C-E12814670996}"/>
              </a:ext>
            </a:extLst>
          </p:cNvPr>
          <p:cNvSpPr>
            <a:spLocks noGrp="1"/>
          </p:cNvSpPr>
          <p:nvPr>
            <p:ph type="title"/>
          </p:nvPr>
        </p:nvSpPr>
        <p:spPr>
          <a:xfrm>
            <a:off x="458055" y="270995"/>
            <a:ext cx="10515600" cy="1325563"/>
          </a:xfrm>
        </p:spPr>
        <p:txBody>
          <a:bodyPr/>
          <a:lstStyle/>
          <a:p>
            <a:r>
              <a:rPr lang="en-US" dirty="0"/>
              <a:t>Genome information content</a:t>
            </a:r>
          </a:p>
        </p:txBody>
      </p:sp>
      <p:pic>
        <p:nvPicPr>
          <p:cNvPr id="5" name="Content Placeholder 4" descr="A screenshot of a cell phone&#10;&#10;Description automatically generated">
            <a:extLst>
              <a:ext uri="{FF2B5EF4-FFF2-40B4-BE49-F238E27FC236}">
                <a16:creationId xmlns:a16="http://schemas.microsoft.com/office/drawing/2014/main" id="{E3C635EF-646A-C64B-B414-878B2AABF8C0}"/>
              </a:ext>
            </a:extLst>
          </p:cNvPr>
          <p:cNvPicPr>
            <a:picLocks noGrp="1" noChangeAspect="1"/>
          </p:cNvPicPr>
          <p:nvPr>
            <p:ph idx="1"/>
          </p:nvPr>
        </p:nvPicPr>
        <p:blipFill>
          <a:blip r:embed="rId3"/>
          <a:stretch>
            <a:fillRect/>
          </a:stretch>
        </p:blipFill>
        <p:spPr>
          <a:xfrm>
            <a:off x="458055" y="2021457"/>
            <a:ext cx="5294312" cy="3999198"/>
          </a:xfrm>
        </p:spPr>
      </p:pic>
      <p:sp>
        <p:nvSpPr>
          <p:cNvPr id="6" name="Rectangle 5">
            <a:extLst>
              <a:ext uri="{FF2B5EF4-FFF2-40B4-BE49-F238E27FC236}">
                <a16:creationId xmlns:a16="http://schemas.microsoft.com/office/drawing/2014/main" id="{2AE74A6F-7E32-7E41-8EBB-0DD585334965}"/>
              </a:ext>
            </a:extLst>
          </p:cNvPr>
          <p:cNvSpPr/>
          <p:nvPr/>
        </p:nvSpPr>
        <p:spPr>
          <a:xfrm>
            <a:off x="334551" y="6166758"/>
            <a:ext cx="3809056" cy="276999"/>
          </a:xfrm>
          <a:prstGeom prst="rect">
            <a:avLst/>
          </a:prstGeom>
        </p:spPr>
        <p:txBody>
          <a:bodyPr wrap="none">
            <a:spAutoFit/>
          </a:bodyPr>
          <a:lstStyle/>
          <a:p>
            <a:r>
              <a:rPr lang="en-AU" sz="1200" dirty="0">
                <a:latin typeface="Helvetica" pitchFamily="2" charset="0"/>
                <a:hlinkClick r:id="rId4"/>
              </a:rPr>
              <a:t>https://ensembl.org/Homo_sapiens/Location/Genome</a:t>
            </a:r>
            <a:endParaRPr lang="en-US" sz="1200" dirty="0">
              <a:latin typeface="Helvetica" pitchFamily="2" charset="0"/>
            </a:endParaRPr>
          </a:p>
        </p:txBody>
      </p:sp>
      <p:sp>
        <p:nvSpPr>
          <p:cNvPr id="8" name="Rectangle 7">
            <a:extLst>
              <a:ext uri="{FF2B5EF4-FFF2-40B4-BE49-F238E27FC236}">
                <a16:creationId xmlns:a16="http://schemas.microsoft.com/office/drawing/2014/main" id="{FA5E8FF6-6041-1D42-9F17-A2C2D58D1D36}"/>
              </a:ext>
            </a:extLst>
          </p:cNvPr>
          <p:cNvSpPr/>
          <p:nvPr/>
        </p:nvSpPr>
        <p:spPr>
          <a:xfrm>
            <a:off x="5889527" y="1713121"/>
            <a:ext cx="6302473" cy="3749873"/>
          </a:xfrm>
          <a:prstGeom prst="rect">
            <a:avLst/>
          </a:prstGeom>
        </p:spPr>
        <p:txBody>
          <a:bodyPr wrap="square">
            <a:spAutoFit/>
          </a:bodyPr>
          <a:lstStyle/>
          <a:p>
            <a:pPr marL="742950" lvl="1" indent="-285750">
              <a:lnSpc>
                <a:spcPct val="150000"/>
              </a:lnSpc>
              <a:buFont typeface="Arial" panose="020B0604020202020204" pitchFamily="34" charset="0"/>
              <a:buChar char="•"/>
            </a:pPr>
            <a:r>
              <a:rPr lang="en-AU" sz="1600" dirty="0">
                <a:latin typeface="Helvetica" pitchFamily="2" charset="0"/>
              </a:rPr>
              <a:t>20454</a:t>
            </a:r>
            <a:r>
              <a:rPr lang="en-US" sz="1600" dirty="0">
                <a:latin typeface="Helvetica" pitchFamily="2" charset="0"/>
              </a:rPr>
              <a:t> protein coding genes </a:t>
            </a:r>
          </a:p>
          <a:p>
            <a:pPr marL="742950" lvl="1" indent="-285750">
              <a:lnSpc>
                <a:spcPct val="150000"/>
              </a:lnSpc>
              <a:buFont typeface="Arial" panose="020B0604020202020204" pitchFamily="34" charset="0"/>
              <a:buChar char="•"/>
            </a:pPr>
            <a:r>
              <a:rPr lang="en-US" sz="1600" dirty="0">
                <a:latin typeface="Helvetica" pitchFamily="2" charset="0"/>
              </a:rPr>
              <a:t>39144 non-coding genes</a:t>
            </a:r>
          </a:p>
          <a:p>
            <a:pPr marL="742950" lvl="1" indent="-285750">
              <a:lnSpc>
                <a:spcPct val="150000"/>
              </a:lnSpc>
              <a:buFont typeface="Arial" panose="020B0604020202020204" pitchFamily="34" charset="0"/>
              <a:buChar char="•"/>
            </a:pPr>
            <a:r>
              <a:rPr lang="en-US" sz="1600" dirty="0">
                <a:latin typeface="Helvetica" pitchFamily="2" charset="0"/>
              </a:rPr>
              <a:t>42543 microsatellite</a:t>
            </a:r>
          </a:p>
          <a:p>
            <a:pPr marL="742950" lvl="1" indent="-285750">
              <a:lnSpc>
                <a:spcPct val="150000"/>
              </a:lnSpc>
              <a:buFont typeface="Arial" panose="020B0604020202020204" pitchFamily="34" charset="0"/>
              <a:buChar char="•"/>
            </a:pPr>
            <a:r>
              <a:rPr lang="en-AU" sz="1600" dirty="0">
                <a:latin typeface="Helvetica" pitchFamily="2" charset="0"/>
              </a:rPr>
              <a:t>1884172 SINE repeats</a:t>
            </a:r>
          </a:p>
          <a:p>
            <a:pPr marL="742950" lvl="1" indent="-285750">
              <a:lnSpc>
                <a:spcPct val="150000"/>
              </a:lnSpc>
              <a:buFont typeface="Arial" panose="020B0604020202020204" pitchFamily="34" charset="0"/>
              <a:buChar char="•"/>
            </a:pPr>
            <a:r>
              <a:rPr lang="en-AU" sz="1600" dirty="0">
                <a:latin typeface="Helvetica" pitchFamily="2" charset="0"/>
              </a:rPr>
              <a:t>1594040 LINE repeats</a:t>
            </a:r>
          </a:p>
          <a:p>
            <a:pPr marL="742950" lvl="1" indent="-285750">
              <a:lnSpc>
                <a:spcPct val="150000"/>
              </a:lnSpc>
              <a:buFont typeface="Arial" panose="020B0604020202020204" pitchFamily="34" charset="0"/>
              <a:buChar char="•"/>
            </a:pPr>
            <a:r>
              <a:rPr lang="en-AU" sz="1600" dirty="0">
                <a:latin typeface="Helvetica" pitchFamily="2" charset="0"/>
              </a:rPr>
              <a:t>~40% GC bases &amp; ~60% AT bases</a:t>
            </a:r>
          </a:p>
          <a:p>
            <a:pPr marL="742950" lvl="1" indent="-285750">
              <a:lnSpc>
                <a:spcPct val="150000"/>
              </a:lnSpc>
              <a:buFont typeface="Arial" panose="020B0604020202020204" pitchFamily="34" charset="0"/>
              <a:buChar char="•"/>
            </a:pPr>
            <a:r>
              <a:rPr lang="en-AU" sz="1600" dirty="0">
                <a:latin typeface="Helvetica" pitchFamily="2" charset="0"/>
              </a:rPr>
              <a:t>4130 genes with phenotype causing mutations</a:t>
            </a:r>
          </a:p>
          <a:p>
            <a:pPr marL="742950" lvl="1" indent="-285750">
              <a:lnSpc>
                <a:spcPct val="150000"/>
              </a:lnSpc>
              <a:buFont typeface="Arial" panose="020B0604020202020204" pitchFamily="34" charset="0"/>
              <a:buChar char="•"/>
            </a:pPr>
            <a:r>
              <a:rPr lang="en-AU" sz="1600" dirty="0">
                <a:latin typeface="Helvetica" pitchFamily="2" charset="0"/>
              </a:rPr>
              <a:t>Orthologous genes (shared common ancestor)</a:t>
            </a:r>
          </a:p>
          <a:p>
            <a:pPr marL="1200150" lvl="2" indent="-285750">
              <a:lnSpc>
                <a:spcPct val="150000"/>
              </a:lnSpc>
              <a:buFont typeface="Arial" panose="020B0604020202020204" pitchFamily="34" charset="0"/>
              <a:buChar char="•"/>
            </a:pPr>
            <a:r>
              <a:rPr lang="en-AU" sz="1600" dirty="0">
                <a:latin typeface="Helvetica" pitchFamily="2" charset="0"/>
              </a:rPr>
              <a:t>1271 genes with one2one orthologs in Yeast</a:t>
            </a:r>
          </a:p>
          <a:p>
            <a:pPr marL="1200150" lvl="2" indent="-285750">
              <a:lnSpc>
                <a:spcPct val="150000"/>
              </a:lnSpc>
              <a:buFont typeface="Arial" panose="020B0604020202020204" pitchFamily="34" charset="0"/>
              <a:buChar char="•"/>
            </a:pPr>
            <a:r>
              <a:rPr lang="en-AU" sz="1600" dirty="0">
                <a:latin typeface="Helvetica" pitchFamily="2" charset="0"/>
              </a:rPr>
              <a:t>16769 genes with one2one orthologs in chimpanzee</a:t>
            </a:r>
          </a:p>
        </p:txBody>
      </p:sp>
      <p:sp>
        <p:nvSpPr>
          <p:cNvPr id="3" name="TextBox 2">
            <a:extLst>
              <a:ext uri="{FF2B5EF4-FFF2-40B4-BE49-F238E27FC236}">
                <a16:creationId xmlns:a16="http://schemas.microsoft.com/office/drawing/2014/main" id="{48F4ADB5-9EC9-AA4C-8CA0-57F712E68717}"/>
              </a:ext>
            </a:extLst>
          </p:cNvPr>
          <p:cNvSpPr txBox="1"/>
          <p:nvPr/>
        </p:nvSpPr>
        <p:spPr>
          <a:xfrm>
            <a:off x="5895789" y="6516926"/>
            <a:ext cx="6296211" cy="338554"/>
          </a:xfrm>
          <a:prstGeom prst="rect">
            <a:avLst/>
          </a:prstGeom>
          <a:noFill/>
        </p:spPr>
        <p:txBody>
          <a:bodyPr wrap="none" rtlCol="0">
            <a:spAutoFit/>
          </a:bodyPr>
          <a:lstStyle/>
          <a:p>
            <a:r>
              <a:rPr lang="en-US" sz="1600" dirty="0">
                <a:latin typeface="Helvetica" pitchFamily="2" charset="0"/>
              </a:rPr>
              <a:t>See </a:t>
            </a:r>
            <a:r>
              <a:rPr lang="en-AU" sz="1600" dirty="0">
                <a:latin typeface="Helvetica" pitchFamily="2" charset="0"/>
                <a:hlinkClick r:id="rId5"/>
              </a:rPr>
              <a:t>https://asia.ensembl.org/info/website/glossary.html</a:t>
            </a:r>
            <a:r>
              <a:rPr lang="en-AU" sz="1600" dirty="0">
                <a:latin typeface="Helvetica" pitchFamily="2" charset="0"/>
              </a:rPr>
              <a:t> for glossary</a:t>
            </a:r>
            <a:endParaRPr lang="en-US" sz="1600" dirty="0">
              <a:latin typeface="Helvetica" pitchFamily="2" charset="0"/>
            </a:endParaRPr>
          </a:p>
        </p:txBody>
      </p:sp>
    </p:spTree>
    <p:extLst>
      <p:ext uri="{BB962C8B-B14F-4D97-AF65-F5344CB8AC3E}">
        <p14:creationId xmlns:p14="http://schemas.microsoft.com/office/powerpoint/2010/main" val="2020201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C3E7D-72A6-C646-B22B-6A450C288601}"/>
              </a:ext>
            </a:extLst>
          </p:cNvPr>
          <p:cNvSpPr>
            <a:spLocks noGrp="1"/>
          </p:cNvSpPr>
          <p:nvPr>
            <p:ph type="title"/>
          </p:nvPr>
        </p:nvSpPr>
        <p:spPr>
          <a:xfrm>
            <a:off x="317500" y="-63500"/>
            <a:ext cx="10515600" cy="1325563"/>
          </a:xfrm>
        </p:spPr>
        <p:txBody>
          <a:bodyPr/>
          <a:lstStyle/>
          <a:p>
            <a:r>
              <a:rPr lang="en-US" dirty="0"/>
              <a:t>Human genome sequencing</a:t>
            </a:r>
          </a:p>
        </p:txBody>
      </p:sp>
      <p:sp>
        <p:nvSpPr>
          <p:cNvPr id="3" name="Content Placeholder 2">
            <a:extLst>
              <a:ext uri="{FF2B5EF4-FFF2-40B4-BE49-F238E27FC236}">
                <a16:creationId xmlns:a16="http://schemas.microsoft.com/office/drawing/2014/main" id="{C0E9A532-BD0D-E44F-A9DA-E2B23E2BBE91}"/>
              </a:ext>
            </a:extLst>
          </p:cNvPr>
          <p:cNvSpPr>
            <a:spLocks noGrp="1"/>
          </p:cNvSpPr>
          <p:nvPr>
            <p:ph idx="1"/>
          </p:nvPr>
        </p:nvSpPr>
        <p:spPr>
          <a:xfrm>
            <a:off x="317499" y="1253330"/>
            <a:ext cx="6680553" cy="5198269"/>
          </a:xfrm>
        </p:spPr>
        <p:txBody>
          <a:bodyPr>
            <a:normAutofit/>
          </a:bodyPr>
          <a:lstStyle/>
          <a:p>
            <a:r>
              <a:rPr lang="en-US" sz="1800" dirty="0"/>
              <a:t>Announced in 1990s by NIH and DOE</a:t>
            </a:r>
          </a:p>
          <a:p>
            <a:pPr lvl="1"/>
            <a:r>
              <a:rPr lang="en-US" sz="1800" dirty="0"/>
              <a:t>Many countries and companies joined in that decade in the quest of producing the human genome</a:t>
            </a:r>
          </a:p>
          <a:p>
            <a:pPr marL="457200" lvl="1" indent="0">
              <a:buNone/>
            </a:pPr>
            <a:endParaRPr lang="en-US" sz="2200" dirty="0"/>
          </a:p>
          <a:p>
            <a:r>
              <a:rPr lang="en-US" sz="1800" dirty="0"/>
              <a:t>Celera produced 27.27 million DNA reads</a:t>
            </a:r>
          </a:p>
          <a:p>
            <a:pPr marL="0" indent="0">
              <a:buNone/>
            </a:pPr>
            <a:endParaRPr lang="en-US" sz="1800" dirty="0"/>
          </a:p>
          <a:p>
            <a:r>
              <a:rPr lang="en-US" sz="1800" dirty="0"/>
              <a:t>IHGSC produced sequence data from 29298 overlapping BAC clones (about 7x coverage)</a:t>
            </a:r>
          </a:p>
          <a:p>
            <a:pPr marL="0" indent="0">
              <a:buNone/>
            </a:pPr>
            <a:endParaRPr lang="en-US" sz="1800" dirty="0"/>
          </a:p>
          <a:p>
            <a:r>
              <a:rPr lang="en-US" sz="1800" dirty="0"/>
              <a:t>Two important principles</a:t>
            </a:r>
          </a:p>
          <a:p>
            <a:pPr lvl="1"/>
            <a:r>
              <a:rPr lang="en-US" sz="1400" dirty="0"/>
              <a:t>Collaboration open to any center in any nation</a:t>
            </a:r>
          </a:p>
          <a:p>
            <a:pPr lvl="1"/>
            <a:r>
              <a:rPr lang="en-US" sz="1400" dirty="0"/>
              <a:t>Genomic sequence data be made publicly available within 24 hours of assembly</a:t>
            </a:r>
          </a:p>
          <a:p>
            <a:pPr marL="0" indent="0">
              <a:buNone/>
            </a:pPr>
            <a:endParaRPr lang="en-US" sz="1800" dirty="0"/>
          </a:p>
          <a:p>
            <a:pPr marL="0" indent="0">
              <a:buNone/>
            </a:pPr>
            <a:r>
              <a:rPr lang="en-US" sz="3200" dirty="0"/>
              <a:t>200 centers, large volume of data</a:t>
            </a:r>
          </a:p>
        </p:txBody>
      </p:sp>
      <p:pic>
        <p:nvPicPr>
          <p:cNvPr id="4" name="Picture 3">
            <a:extLst>
              <a:ext uri="{FF2B5EF4-FFF2-40B4-BE49-F238E27FC236}">
                <a16:creationId xmlns:a16="http://schemas.microsoft.com/office/drawing/2014/main" id="{CE28CE58-1214-9A4B-8FA8-80A8FA492988}"/>
              </a:ext>
            </a:extLst>
          </p:cNvPr>
          <p:cNvPicPr>
            <a:picLocks noChangeAspect="1"/>
          </p:cNvPicPr>
          <p:nvPr/>
        </p:nvPicPr>
        <p:blipFill>
          <a:blip r:embed="rId3"/>
          <a:stretch>
            <a:fillRect/>
          </a:stretch>
        </p:blipFill>
        <p:spPr>
          <a:xfrm>
            <a:off x="8044501" y="1351765"/>
            <a:ext cx="3604544" cy="3632200"/>
          </a:xfrm>
          <a:prstGeom prst="rect">
            <a:avLst/>
          </a:prstGeom>
        </p:spPr>
      </p:pic>
      <p:sp>
        <p:nvSpPr>
          <p:cNvPr id="5" name="Rectangle 4">
            <a:extLst>
              <a:ext uri="{FF2B5EF4-FFF2-40B4-BE49-F238E27FC236}">
                <a16:creationId xmlns:a16="http://schemas.microsoft.com/office/drawing/2014/main" id="{2AA5013F-7B4F-EB45-A48F-56DA1CC6460B}"/>
              </a:ext>
            </a:extLst>
          </p:cNvPr>
          <p:cNvSpPr/>
          <p:nvPr/>
        </p:nvSpPr>
        <p:spPr>
          <a:xfrm>
            <a:off x="7935424" y="5219362"/>
            <a:ext cx="3822698" cy="574764"/>
          </a:xfrm>
          <a:prstGeom prst="rect">
            <a:avLst/>
          </a:prstGeom>
        </p:spPr>
        <p:txBody>
          <a:bodyPr wrap="square">
            <a:spAutoFit/>
          </a:bodyPr>
          <a:lstStyle/>
          <a:p>
            <a:r>
              <a:rPr lang="en-AU" sz="1000" dirty="0">
                <a:solidFill>
                  <a:srgbClr val="000000"/>
                </a:solidFill>
                <a:latin typeface="Helvetica" pitchFamily="2" charset="0"/>
              </a:rPr>
              <a:t>International Human Genome Sequencing Consortium. Initial sequencing and analysis of the human genome. </a:t>
            </a:r>
            <a:r>
              <a:rPr lang="en-AU" sz="1000" i="1" dirty="0">
                <a:solidFill>
                  <a:srgbClr val="000000"/>
                </a:solidFill>
                <a:latin typeface="Helvetica" pitchFamily="2" charset="0"/>
              </a:rPr>
              <a:t>Nature</a:t>
            </a:r>
            <a:r>
              <a:rPr lang="en-AU" sz="1000" dirty="0">
                <a:solidFill>
                  <a:srgbClr val="000000"/>
                </a:solidFill>
                <a:latin typeface="Helvetica" pitchFamily="2" charset="0"/>
              </a:rPr>
              <a:t> </a:t>
            </a:r>
            <a:r>
              <a:rPr lang="en-AU" sz="1000" b="1" dirty="0">
                <a:solidFill>
                  <a:srgbClr val="000000"/>
                </a:solidFill>
                <a:latin typeface="Helvetica" pitchFamily="2" charset="0"/>
              </a:rPr>
              <a:t>409,</a:t>
            </a:r>
            <a:r>
              <a:rPr lang="en-AU" sz="1000" dirty="0">
                <a:solidFill>
                  <a:srgbClr val="000000"/>
                </a:solidFill>
                <a:latin typeface="Helvetica" pitchFamily="2" charset="0"/>
              </a:rPr>
              <a:t> 863 (2001). All rights reserved</a:t>
            </a:r>
            <a:endParaRPr lang="en-US" sz="1000" dirty="0">
              <a:latin typeface="Helvetica" pitchFamily="2" charset="0"/>
            </a:endParaRPr>
          </a:p>
        </p:txBody>
      </p:sp>
      <p:sp>
        <p:nvSpPr>
          <p:cNvPr id="7" name="Curved Right Arrow 6">
            <a:extLst>
              <a:ext uri="{FF2B5EF4-FFF2-40B4-BE49-F238E27FC236}">
                <a16:creationId xmlns:a16="http://schemas.microsoft.com/office/drawing/2014/main" id="{DB01C10B-E71E-2B46-9D09-58649855A9EA}"/>
              </a:ext>
            </a:extLst>
          </p:cNvPr>
          <p:cNvSpPr/>
          <p:nvPr/>
        </p:nvSpPr>
        <p:spPr>
          <a:xfrm>
            <a:off x="7416799" y="1707365"/>
            <a:ext cx="627701" cy="27020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594B43CF-AD12-4847-959D-5A063E4E8E6A}"/>
              </a:ext>
            </a:extLst>
          </p:cNvPr>
          <p:cNvSpPr txBox="1"/>
          <p:nvPr/>
        </p:nvSpPr>
        <p:spPr>
          <a:xfrm>
            <a:off x="8885612" y="5905317"/>
            <a:ext cx="1922321" cy="400110"/>
          </a:xfrm>
          <a:prstGeom prst="rect">
            <a:avLst/>
          </a:prstGeom>
          <a:noFill/>
        </p:spPr>
        <p:txBody>
          <a:bodyPr wrap="none" rtlCol="0">
            <a:spAutoFit/>
          </a:bodyPr>
          <a:lstStyle/>
          <a:p>
            <a:r>
              <a:rPr lang="en-US" sz="2000" dirty="0">
                <a:latin typeface="Helvetica" pitchFamily="2" charset="0"/>
              </a:rPr>
              <a:t>IHGSC method</a:t>
            </a:r>
          </a:p>
        </p:txBody>
      </p:sp>
      <p:sp>
        <p:nvSpPr>
          <p:cNvPr id="9" name="TextBox 8">
            <a:extLst>
              <a:ext uri="{FF2B5EF4-FFF2-40B4-BE49-F238E27FC236}">
                <a16:creationId xmlns:a16="http://schemas.microsoft.com/office/drawing/2014/main" id="{FBB30E0B-BEA0-514C-BDA2-90275CC75169}"/>
              </a:ext>
            </a:extLst>
          </p:cNvPr>
          <p:cNvSpPr txBox="1"/>
          <p:nvPr/>
        </p:nvSpPr>
        <p:spPr>
          <a:xfrm rot="16200000">
            <a:off x="6171680" y="2813921"/>
            <a:ext cx="1963999" cy="707886"/>
          </a:xfrm>
          <a:prstGeom prst="rect">
            <a:avLst/>
          </a:prstGeom>
          <a:noFill/>
        </p:spPr>
        <p:txBody>
          <a:bodyPr wrap="none" rtlCol="0">
            <a:spAutoFit/>
          </a:bodyPr>
          <a:lstStyle/>
          <a:p>
            <a:pPr algn="ctr"/>
            <a:r>
              <a:rPr lang="en-US" sz="2000" dirty="0">
                <a:latin typeface="Helvetica" pitchFamily="2" charset="0"/>
              </a:rPr>
              <a:t>Celera method</a:t>
            </a:r>
          </a:p>
          <a:p>
            <a:pPr algn="ctr"/>
            <a:r>
              <a:rPr lang="en-US" sz="2000" dirty="0">
                <a:latin typeface="Helvetica" pitchFamily="2" charset="0"/>
              </a:rPr>
              <a:t>Current method</a:t>
            </a:r>
          </a:p>
        </p:txBody>
      </p:sp>
      <p:sp>
        <p:nvSpPr>
          <p:cNvPr id="10" name="TextBox 9">
            <a:extLst>
              <a:ext uri="{FF2B5EF4-FFF2-40B4-BE49-F238E27FC236}">
                <a16:creationId xmlns:a16="http://schemas.microsoft.com/office/drawing/2014/main" id="{4CDC1152-EC94-1742-AEAE-CE5C134B76FC}"/>
              </a:ext>
            </a:extLst>
          </p:cNvPr>
          <p:cNvSpPr txBox="1"/>
          <p:nvPr/>
        </p:nvSpPr>
        <p:spPr>
          <a:xfrm>
            <a:off x="8257115" y="752628"/>
            <a:ext cx="2994731" cy="461665"/>
          </a:xfrm>
          <a:prstGeom prst="rect">
            <a:avLst/>
          </a:prstGeom>
          <a:noFill/>
        </p:spPr>
        <p:txBody>
          <a:bodyPr wrap="none" rtlCol="0">
            <a:spAutoFit/>
          </a:bodyPr>
          <a:lstStyle/>
          <a:p>
            <a:r>
              <a:rPr lang="en-US" sz="2400" dirty="0">
                <a:latin typeface="Helvetica" pitchFamily="2" charset="0"/>
              </a:rPr>
              <a:t>Shotgun sequencing</a:t>
            </a:r>
          </a:p>
        </p:txBody>
      </p:sp>
    </p:spTree>
    <p:extLst>
      <p:ext uri="{BB962C8B-B14F-4D97-AF65-F5344CB8AC3E}">
        <p14:creationId xmlns:p14="http://schemas.microsoft.com/office/powerpoint/2010/main" val="1277748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344CF4-1265-8E4B-9C17-FC22FD18E74F}"/>
              </a:ext>
            </a:extLst>
          </p:cNvPr>
          <p:cNvPicPr>
            <a:picLocks noChangeAspect="1"/>
          </p:cNvPicPr>
          <p:nvPr/>
        </p:nvPicPr>
        <p:blipFill>
          <a:blip r:embed="rId3"/>
          <a:stretch>
            <a:fillRect/>
          </a:stretch>
        </p:blipFill>
        <p:spPr>
          <a:xfrm>
            <a:off x="5470634" y="88901"/>
            <a:ext cx="6556266" cy="2197100"/>
          </a:xfrm>
          <a:prstGeom prst="rect">
            <a:avLst/>
          </a:prstGeom>
        </p:spPr>
      </p:pic>
      <p:sp>
        <p:nvSpPr>
          <p:cNvPr id="2" name="Title 1">
            <a:extLst>
              <a:ext uri="{FF2B5EF4-FFF2-40B4-BE49-F238E27FC236}">
                <a16:creationId xmlns:a16="http://schemas.microsoft.com/office/drawing/2014/main" id="{1C147CEA-5B7A-0344-8C95-4292C4C74D70}"/>
              </a:ext>
            </a:extLst>
          </p:cNvPr>
          <p:cNvSpPr>
            <a:spLocks noGrp="1"/>
          </p:cNvSpPr>
          <p:nvPr>
            <p:ph type="title"/>
          </p:nvPr>
        </p:nvSpPr>
        <p:spPr>
          <a:xfrm>
            <a:off x="254000" y="0"/>
            <a:ext cx="10515600" cy="1325563"/>
          </a:xfrm>
        </p:spPr>
        <p:txBody>
          <a:bodyPr/>
          <a:lstStyle/>
          <a:p>
            <a:r>
              <a:rPr lang="en-US" dirty="0"/>
              <a:t>GenBank®</a:t>
            </a:r>
            <a:br>
              <a:rPr lang="en-US" dirty="0"/>
            </a:br>
            <a:r>
              <a:rPr lang="en-AU" sz="1200" dirty="0">
                <a:hlinkClick r:id="rId4"/>
              </a:rPr>
              <a:t>https://www.ncbi.nlm.nih.gov/genbank/</a:t>
            </a:r>
            <a:endParaRPr lang="en-US" sz="1200" dirty="0"/>
          </a:p>
        </p:txBody>
      </p:sp>
      <p:sp>
        <p:nvSpPr>
          <p:cNvPr id="3" name="Content Placeholder 2">
            <a:extLst>
              <a:ext uri="{FF2B5EF4-FFF2-40B4-BE49-F238E27FC236}">
                <a16:creationId xmlns:a16="http://schemas.microsoft.com/office/drawing/2014/main" id="{AA3F07D8-EBE2-ED47-8745-DD150D6DB360}"/>
              </a:ext>
            </a:extLst>
          </p:cNvPr>
          <p:cNvSpPr>
            <a:spLocks noGrp="1"/>
          </p:cNvSpPr>
          <p:nvPr>
            <p:ph idx="1"/>
          </p:nvPr>
        </p:nvSpPr>
        <p:spPr>
          <a:xfrm>
            <a:off x="254000" y="1389062"/>
            <a:ext cx="5842000" cy="5122097"/>
          </a:xfrm>
        </p:spPr>
        <p:txBody>
          <a:bodyPr>
            <a:normAutofit lnSpcReduction="10000"/>
          </a:bodyPr>
          <a:lstStyle/>
          <a:p>
            <a:r>
              <a:rPr lang="en-US" sz="2000" dirty="0"/>
              <a:t>Established in 1982</a:t>
            </a:r>
          </a:p>
          <a:p>
            <a:r>
              <a:rPr lang="en-AU" sz="2000" dirty="0"/>
              <a:t>International Nucleotide Sequence Database Collaboration (</a:t>
            </a:r>
            <a:r>
              <a:rPr lang="en-AU" sz="2000" dirty="0">
                <a:hlinkClick r:id="rId5"/>
              </a:rPr>
              <a:t>INSDC</a:t>
            </a:r>
            <a:r>
              <a:rPr lang="en-AU" sz="2000" dirty="0"/>
              <a:t>)</a:t>
            </a:r>
          </a:p>
          <a:p>
            <a:pPr lvl="1"/>
            <a:r>
              <a:rPr lang="en-AU" sz="1800" dirty="0"/>
              <a:t>DNA </a:t>
            </a:r>
            <a:r>
              <a:rPr lang="en-AU" sz="1800" dirty="0" err="1"/>
              <a:t>DataBank</a:t>
            </a:r>
            <a:r>
              <a:rPr lang="en-AU" sz="1800" dirty="0"/>
              <a:t> of Japan (DDBJ)</a:t>
            </a:r>
          </a:p>
          <a:p>
            <a:pPr lvl="1"/>
            <a:r>
              <a:rPr lang="en-AU" sz="1800" dirty="0"/>
              <a:t>European Nucleotide Archive (ENA)</a:t>
            </a:r>
          </a:p>
          <a:p>
            <a:pPr lvl="1"/>
            <a:r>
              <a:rPr lang="en-AU" sz="1800" dirty="0"/>
              <a:t>GenBank at NCBI</a:t>
            </a:r>
          </a:p>
          <a:p>
            <a:r>
              <a:rPr lang="en-AU" sz="2400" dirty="0"/>
              <a:t>All data without any restrictions on use</a:t>
            </a:r>
          </a:p>
          <a:p>
            <a:r>
              <a:rPr lang="en-AU" sz="2400" dirty="0"/>
              <a:t>New release every two months</a:t>
            </a:r>
          </a:p>
          <a:p>
            <a:r>
              <a:rPr lang="en-AU" sz="2400" dirty="0"/>
              <a:t>5.18x10</a:t>
            </a:r>
            <a:r>
              <a:rPr lang="en-AU" sz="2400" baseline="30000" dirty="0"/>
              <a:t>12</a:t>
            </a:r>
            <a:r>
              <a:rPr lang="en-AU" sz="2400" dirty="0"/>
              <a:t> bases in 1.2x10</a:t>
            </a:r>
            <a:r>
              <a:rPr lang="en-AU" sz="2400" baseline="30000" dirty="0"/>
              <a:t>9 </a:t>
            </a:r>
            <a:r>
              <a:rPr lang="en-AU" sz="2400" dirty="0"/>
              <a:t>sequences</a:t>
            </a:r>
            <a:endParaRPr lang="en-AU" sz="2400" baseline="30000" dirty="0"/>
          </a:p>
          <a:p>
            <a:r>
              <a:rPr lang="en-AU" sz="2400" dirty="0"/>
              <a:t>“</a:t>
            </a:r>
            <a:r>
              <a:rPr lang="en-AU" dirty="0"/>
              <a:t>an annotated collection”</a:t>
            </a:r>
          </a:p>
          <a:p>
            <a:r>
              <a:rPr lang="en-AU" sz="2400" dirty="0"/>
              <a:t>Sequence Read Archive (</a:t>
            </a:r>
            <a:r>
              <a:rPr lang="en-AU" sz="2400" dirty="0">
                <a:hlinkClick r:id="rId6"/>
              </a:rPr>
              <a:t>SRA</a:t>
            </a:r>
            <a:r>
              <a:rPr lang="en-AU" sz="2400" dirty="0"/>
              <a:t>) and </a:t>
            </a:r>
            <a:r>
              <a:rPr lang="en-AU" sz="2400" dirty="0">
                <a:hlinkClick r:id="rId7"/>
              </a:rPr>
              <a:t>Trace Archive</a:t>
            </a:r>
            <a:endParaRPr lang="en-AU" sz="2400" dirty="0"/>
          </a:p>
          <a:p>
            <a:pPr lvl="1"/>
            <a:r>
              <a:rPr lang="en-AU" sz="2000" dirty="0"/>
              <a:t>29.91x10</a:t>
            </a:r>
            <a:r>
              <a:rPr lang="en-AU" sz="2000" baseline="30000" dirty="0"/>
              <a:t>15</a:t>
            </a:r>
            <a:r>
              <a:rPr lang="en-AU" sz="2000" dirty="0"/>
              <a:t> bases</a:t>
            </a:r>
          </a:p>
          <a:p>
            <a:pPr lvl="1"/>
            <a:r>
              <a:rPr lang="en-AU" sz="2000" dirty="0"/>
              <a:t>Not mirrored</a:t>
            </a:r>
          </a:p>
          <a:p>
            <a:endParaRPr lang="en-AU" sz="2200" dirty="0"/>
          </a:p>
        </p:txBody>
      </p:sp>
      <p:sp>
        <p:nvSpPr>
          <p:cNvPr id="5" name="TextBox 4">
            <a:extLst>
              <a:ext uri="{FF2B5EF4-FFF2-40B4-BE49-F238E27FC236}">
                <a16:creationId xmlns:a16="http://schemas.microsoft.com/office/drawing/2014/main" id="{29EFFD47-275D-CE41-97A4-FAA8063E3531}"/>
              </a:ext>
            </a:extLst>
          </p:cNvPr>
          <p:cNvSpPr txBox="1"/>
          <p:nvPr/>
        </p:nvSpPr>
        <p:spPr>
          <a:xfrm>
            <a:off x="6858000" y="2505668"/>
            <a:ext cx="5334000" cy="1785104"/>
          </a:xfrm>
          <a:prstGeom prst="rect">
            <a:avLst/>
          </a:prstGeom>
          <a:noFill/>
        </p:spPr>
        <p:txBody>
          <a:bodyPr wrap="square" rtlCol="0">
            <a:spAutoFit/>
          </a:bodyPr>
          <a:lstStyle/>
          <a:p>
            <a:r>
              <a:rPr lang="en-US" sz="2800" dirty="0">
                <a:latin typeface="Helvetica" pitchFamily="2" charset="0"/>
              </a:rPr>
              <a:t>NOTES:</a:t>
            </a:r>
          </a:p>
          <a:p>
            <a:endParaRPr lang="en-US" sz="2800" dirty="0">
              <a:latin typeface="Helvetica" pitchFamily="2" charset="0"/>
            </a:endParaRPr>
          </a:p>
          <a:p>
            <a:r>
              <a:rPr lang="en-US" dirty="0">
                <a:latin typeface="Helvetica" pitchFamily="2" charset="0"/>
              </a:rPr>
              <a:t>Scientific publications require data to be deposited in one of these databases</a:t>
            </a:r>
          </a:p>
          <a:p>
            <a:pPr marL="342900" indent="-342900">
              <a:buAutoNum type="arabicPeriod"/>
            </a:pPr>
            <a:endParaRPr lang="en-US" dirty="0">
              <a:latin typeface="Helvetica" pitchFamily="2" charset="0"/>
            </a:endParaRPr>
          </a:p>
        </p:txBody>
      </p:sp>
    </p:spTree>
    <p:extLst>
      <p:ext uri="{BB962C8B-B14F-4D97-AF65-F5344CB8AC3E}">
        <p14:creationId xmlns:p14="http://schemas.microsoft.com/office/powerpoint/2010/main" val="3592095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196A4-1940-2642-A96B-137C2EC8BAA4}"/>
              </a:ext>
            </a:extLst>
          </p:cNvPr>
          <p:cNvSpPr>
            <a:spLocks noGrp="1"/>
          </p:cNvSpPr>
          <p:nvPr>
            <p:ph type="title"/>
          </p:nvPr>
        </p:nvSpPr>
        <p:spPr>
          <a:xfrm>
            <a:off x="838200" y="0"/>
            <a:ext cx="10515600" cy="1325563"/>
          </a:xfrm>
        </p:spPr>
        <p:txBody>
          <a:bodyPr/>
          <a:lstStyle/>
          <a:p>
            <a:r>
              <a:rPr lang="en-US" dirty="0"/>
              <a:t>Data retrieval</a:t>
            </a:r>
          </a:p>
        </p:txBody>
      </p:sp>
      <p:sp>
        <p:nvSpPr>
          <p:cNvPr id="3" name="Content Placeholder 2">
            <a:extLst>
              <a:ext uri="{FF2B5EF4-FFF2-40B4-BE49-F238E27FC236}">
                <a16:creationId xmlns:a16="http://schemas.microsoft.com/office/drawing/2014/main" id="{33D2AECB-7FED-884D-B79D-01CB6BB7EB5B}"/>
              </a:ext>
            </a:extLst>
          </p:cNvPr>
          <p:cNvSpPr>
            <a:spLocks noGrp="1"/>
          </p:cNvSpPr>
          <p:nvPr>
            <p:ph idx="1"/>
          </p:nvPr>
        </p:nvSpPr>
        <p:spPr>
          <a:xfrm>
            <a:off x="838200" y="1562100"/>
            <a:ext cx="10515600" cy="5079999"/>
          </a:xfrm>
        </p:spPr>
        <p:txBody>
          <a:bodyPr>
            <a:normAutofit lnSpcReduction="10000"/>
          </a:bodyPr>
          <a:lstStyle/>
          <a:p>
            <a:r>
              <a:rPr lang="en-US" dirty="0"/>
              <a:t>Standardisation by way of file formats</a:t>
            </a:r>
          </a:p>
          <a:p>
            <a:pPr lvl="1"/>
            <a:r>
              <a:rPr lang="en-US" dirty="0">
                <a:hlinkClick r:id="rId3"/>
              </a:rPr>
              <a:t>GenBank</a:t>
            </a:r>
            <a:endParaRPr lang="en-US" dirty="0"/>
          </a:p>
          <a:p>
            <a:pPr lvl="1"/>
            <a:r>
              <a:rPr lang="en-US" dirty="0">
                <a:hlinkClick r:id="rId4"/>
              </a:rPr>
              <a:t>Fasta</a:t>
            </a:r>
            <a:endParaRPr lang="en-US" dirty="0"/>
          </a:p>
          <a:p>
            <a:pPr lvl="1"/>
            <a:r>
              <a:rPr lang="en-US" dirty="0">
                <a:hlinkClick r:id="rId5"/>
              </a:rPr>
              <a:t>FastQ</a:t>
            </a:r>
            <a:endParaRPr lang="en-US" dirty="0"/>
          </a:p>
          <a:p>
            <a:pPr lvl="1"/>
            <a:r>
              <a:rPr lang="en-AU" dirty="0">
                <a:hlinkClick r:id="rId6"/>
              </a:rPr>
              <a:t>https://genome.ucsc.edu/FAQ/FAQformat.html</a:t>
            </a:r>
            <a:endParaRPr lang="en-AU" dirty="0">
              <a:hlinkClick r:id="rId7"/>
            </a:endParaRPr>
          </a:p>
          <a:p>
            <a:pPr lvl="1"/>
            <a:r>
              <a:rPr lang="en-AU" dirty="0">
                <a:hlinkClick r:id="rId7"/>
              </a:rPr>
              <a:t>https://genome.ucsc.edu/ENCODE/fileFormats.html</a:t>
            </a:r>
            <a:endParaRPr lang="en-US" dirty="0"/>
          </a:p>
          <a:p>
            <a:r>
              <a:rPr lang="en-US" dirty="0"/>
              <a:t>Search tools</a:t>
            </a:r>
          </a:p>
          <a:p>
            <a:pPr lvl="1"/>
            <a:r>
              <a:rPr lang="en-US" dirty="0">
                <a:hlinkClick r:id="rId8"/>
              </a:rPr>
              <a:t>Entrez</a:t>
            </a:r>
            <a:r>
              <a:rPr lang="en-US" dirty="0"/>
              <a:t>: </a:t>
            </a:r>
            <a:r>
              <a:rPr lang="en-AU" dirty="0"/>
              <a:t>text search and retrieval system</a:t>
            </a:r>
          </a:p>
          <a:p>
            <a:pPr lvl="2"/>
            <a:r>
              <a:rPr lang="en-AU" dirty="0"/>
              <a:t>PubMed database of biomedical literature</a:t>
            </a:r>
          </a:p>
          <a:p>
            <a:pPr lvl="2"/>
            <a:r>
              <a:rPr lang="en-AU" dirty="0"/>
              <a:t>38 other literature and molecular databases (GenBank, </a:t>
            </a:r>
            <a:r>
              <a:rPr lang="en-AU" dirty="0" err="1"/>
              <a:t>RefSeq</a:t>
            </a:r>
            <a:r>
              <a:rPr lang="en-AU" dirty="0"/>
              <a:t>, Genes, Genomes, Proteins, Chemicals etc)</a:t>
            </a:r>
          </a:p>
          <a:p>
            <a:pPr lvl="2"/>
            <a:r>
              <a:rPr lang="en-US" dirty="0">
                <a:hlinkClick r:id="rId9"/>
              </a:rPr>
              <a:t>Course for using these systems</a:t>
            </a:r>
            <a:endParaRPr lang="en-US" dirty="0"/>
          </a:p>
          <a:p>
            <a:pPr lvl="1"/>
            <a:r>
              <a:rPr lang="en-US" dirty="0"/>
              <a:t>Basic Local Alignment and Search Tool (</a:t>
            </a:r>
            <a:r>
              <a:rPr lang="en-US" dirty="0">
                <a:hlinkClick r:id="rId10"/>
              </a:rPr>
              <a:t>BLAST</a:t>
            </a:r>
            <a:r>
              <a:rPr lang="en-US" dirty="0"/>
              <a:t>®)</a:t>
            </a:r>
          </a:p>
          <a:p>
            <a:pPr lvl="2"/>
            <a:r>
              <a:rPr lang="en-US" dirty="0"/>
              <a:t>Nucleotide and amino acid sequence databases</a:t>
            </a:r>
          </a:p>
          <a:p>
            <a:pPr lvl="1"/>
            <a:endParaRPr lang="en-US" dirty="0"/>
          </a:p>
          <a:p>
            <a:endParaRPr lang="en-US" dirty="0"/>
          </a:p>
        </p:txBody>
      </p:sp>
    </p:spTree>
    <p:extLst>
      <p:ext uri="{BB962C8B-B14F-4D97-AF65-F5344CB8AC3E}">
        <p14:creationId xmlns:p14="http://schemas.microsoft.com/office/powerpoint/2010/main" val="3798245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DB25A-49D4-414A-BDEF-8D67C6D52FB3}"/>
              </a:ext>
            </a:extLst>
          </p:cNvPr>
          <p:cNvSpPr>
            <a:spLocks noGrp="1"/>
          </p:cNvSpPr>
          <p:nvPr>
            <p:ph type="title"/>
          </p:nvPr>
        </p:nvSpPr>
        <p:spPr>
          <a:xfrm>
            <a:off x="292100" y="15080"/>
            <a:ext cx="10515600" cy="1325563"/>
          </a:xfrm>
        </p:spPr>
        <p:txBody>
          <a:bodyPr/>
          <a:lstStyle/>
          <a:p>
            <a:r>
              <a:rPr lang="en-US" dirty="0"/>
              <a:t>Redundancy in GenBank®</a:t>
            </a:r>
          </a:p>
        </p:txBody>
      </p:sp>
      <p:sp>
        <p:nvSpPr>
          <p:cNvPr id="3" name="Content Placeholder 2">
            <a:extLst>
              <a:ext uri="{FF2B5EF4-FFF2-40B4-BE49-F238E27FC236}">
                <a16:creationId xmlns:a16="http://schemas.microsoft.com/office/drawing/2014/main" id="{9954177F-B6F9-BB4D-BE6A-6DC77832D535}"/>
              </a:ext>
            </a:extLst>
          </p:cNvPr>
          <p:cNvSpPr>
            <a:spLocks noGrp="1"/>
          </p:cNvSpPr>
          <p:nvPr>
            <p:ph idx="1"/>
          </p:nvPr>
        </p:nvSpPr>
        <p:spPr>
          <a:xfrm>
            <a:off x="190500" y="1905000"/>
            <a:ext cx="6997700" cy="3414712"/>
          </a:xfrm>
        </p:spPr>
        <p:txBody>
          <a:bodyPr>
            <a:normAutofit/>
          </a:bodyPr>
          <a:lstStyle/>
          <a:p>
            <a:pPr>
              <a:spcBef>
                <a:spcPts val="1200"/>
              </a:spcBef>
              <a:spcAft>
                <a:spcPts val="1200"/>
              </a:spcAft>
            </a:pPr>
            <a:r>
              <a:rPr lang="en-US" dirty="0"/>
              <a:t>BRCA2 mRNA example</a:t>
            </a:r>
          </a:p>
          <a:p>
            <a:pPr lvl="1">
              <a:spcBef>
                <a:spcPts val="1200"/>
              </a:spcBef>
              <a:spcAft>
                <a:spcPts val="1200"/>
              </a:spcAft>
            </a:pPr>
            <a:r>
              <a:rPr lang="en-AU" sz="1800" dirty="0">
                <a:hlinkClick r:id="rId3"/>
              </a:rPr>
              <a:t>https://www.ncbi.nlm.nih.gov/nuccore</a:t>
            </a:r>
            <a:endParaRPr lang="en-US" sz="1800" dirty="0"/>
          </a:p>
          <a:p>
            <a:pPr lvl="1">
              <a:spcBef>
                <a:spcPts val="1200"/>
              </a:spcBef>
              <a:spcAft>
                <a:spcPts val="1200"/>
              </a:spcAft>
            </a:pPr>
            <a:r>
              <a:rPr lang="en-US" sz="1800" dirty="0"/>
              <a:t>"BRCA2"[All Fields] AND "Homo sapiens"[Organism] AND "</a:t>
            </a:r>
            <a:r>
              <a:rPr lang="en-US" sz="1800" dirty="0" err="1"/>
              <a:t>biomol</a:t>
            </a:r>
            <a:r>
              <a:rPr lang="en-US" sz="1800" dirty="0"/>
              <a:t> </a:t>
            </a:r>
            <a:r>
              <a:rPr lang="en-US" sz="1800" dirty="0" err="1"/>
              <a:t>mrna</a:t>
            </a:r>
            <a:r>
              <a:rPr lang="en-US" sz="1800" dirty="0"/>
              <a:t>"[Properties] </a:t>
            </a:r>
          </a:p>
          <a:p>
            <a:pPr lvl="1">
              <a:spcBef>
                <a:spcPts val="1200"/>
              </a:spcBef>
              <a:spcAft>
                <a:spcPts val="1200"/>
              </a:spcAft>
            </a:pPr>
            <a:r>
              <a:rPr lang="en-US" sz="1800" dirty="0"/>
              <a:t>Multiple records are present in GenBank</a:t>
            </a:r>
          </a:p>
          <a:p>
            <a:pPr lvl="1">
              <a:spcBef>
                <a:spcPts val="1200"/>
              </a:spcBef>
              <a:spcAft>
                <a:spcPts val="1200"/>
              </a:spcAft>
            </a:pPr>
            <a:r>
              <a:rPr lang="en-US" sz="1800" dirty="0"/>
              <a:t>Data owned by original submitter and cannot be modified</a:t>
            </a:r>
          </a:p>
          <a:p>
            <a:pPr marL="457200" lvl="1" indent="0">
              <a:spcBef>
                <a:spcPts val="1200"/>
              </a:spcBef>
              <a:spcAft>
                <a:spcPts val="1200"/>
              </a:spcAft>
              <a:buNone/>
            </a:pPr>
            <a:endParaRPr lang="en-US" sz="1800" dirty="0"/>
          </a:p>
          <a:p>
            <a:pPr lvl="1">
              <a:spcBef>
                <a:spcPts val="1200"/>
              </a:spcBef>
              <a:spcAft>
                <a:spcPts val="1200"/>
              </a:spcAft>
            </a:pPr>
            <a:endParaRPr lang="en-US" dirty="0"/>
          </a:p>
        </p:txBody>
      </p:sp>
      <p:pic>
        <p:nvPicPr>
          <p:cNvPr id="6" name="Picture 5" descr="A screenshot of a cell phone&#10;&#10;Description automatically generated">
            <a:extLst>
              <a:ext uri="{FF2B5EF4-FFF2-40B4-BE49-F238E27FC236}">
                <a16:creationId xmlns:a16="http://schemas.microsoft.com/office/drawing/2014/main" id="{7E8AB1D0-FC20-E241-959C-5926FB165BCF}"/>
              </a:ext>
            </a:extLst>
          </p:cNvPr>
          <p:cNvPicPr>
            <a:picLocks noChangeAspect="1"/>
          </p:cNvPicPr>
          <p:nvPr/>
        </p:nvPicPr>
        <p:blipFill>
          <a:blip r:embed="rId4"/>
          <a:stretch>
            <a:fillRect/>
          </a:stretch>
        </p:blipFill>
        <p:spPr>
          <a:xfrm>
            <a:off x="7289800" y="1211262"/>
            <a:ext cx="4902200" cy="4108450"/>
          </a:xfrm>
          <a:prstGeom prst="rect">
            <a:avLst/>
          </a:prstGeom>
        </p:spPr>
      </p:pic>
    </p:spTree>
    <p:extLst>
      <p:ext uri="{BB962C8B-B14F-4D97-AF65-F5344CB8AC3E}">
        <p14:creationId xmlns:p14="http://schemas.microsoft.com/office/powerpoint/2010/main" val="39815607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13460</TotalTime>
  <Words>6472</Words>
  <Application>Microsoft Macintosh PowerPoint</Application>
  <PresentationFormat>Widescreen</PresentationFormat>
  <Paragraphs>387</Paragraphs>
  <Slides>25</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Courier</vt:lpstr>
      <vt:lpstr>Helvetica</vt:lpstr>
      <vt:lpstr>Office Theme</vt:lpstr>
      <vt:lpstr>Biomolecular databases and sequence alignments basics</vt:lpstr>
      <vt:lpstr>Learning outcomes</vt:lpstr>
      <vt:lpstr>The human genome</vt:lpstr>
      <vt:lpstr>Genome organisation</vt:lpstr>
      <vt:lpstr>Genome information content</vt:lpstr>
      <vt:lpstr>Human genome sequencing</vt:lpstr>
      <vt:lpstr>GenBank® https://www.ncbi.nlm.nih.gov/genbank/</vt:lpstr>
      <vt:lpstr>Data retrieval</vt:lpstr>
      <vt:lpstr>Redundancy in GenBank®</vt:lpstr>
      <vt:lpstr>RefSeq: derived database</vt:lpstr>
      <vt:lpstr>Ensembl: derived database </vt:lpstr>
      <vt:lpstr>UCSC Genome Browser: derived database</vt:lpstr>
      <vt:lpstr>UniProt: derived database</vt:lpstr>
      <vt:lpstr>Summary</vt:lpstr>
      <vt:lpstr>Practice</vt:lpstr>
      <vt:lpstr>Sequence similarity</vt:lpstr>
      <vt:lpstr>Sequence similarity searches and alignments</vt:lpstr>
      <vt:lpstr>Dot-matrix</vt:lpstr>
      <vt:lpstr>Dynamic programming (Smith-Waterman algorithm)</vt:lpstr>
      <vt:lpstr>Pairwise global alignment (Needleman-Wunsch Algorithm)</vt:lpstr>
      <vt:lpstr>Heuristic methods</vt:lpstr>
      <vt:lpstr>Properties of heuristic methods</vt:lpstr>
      <vt:lpstr>Similarity to homology</vt:lpstr>
      <vt:lpstr>Practice</vt:lpstr>
      <vt:lpstr>File formats and sequence representations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Hardip Patel</dc:creator>
  <cp:lastModifiedBy>Hardip Patel</cp:lastModifiedBy>
  <cp:revision>195</cp:revision>
  <dcterms:created xsi:type="dcterms:W3CDTF">2019-07-11T05:39:07Z</dcterms:created>
  <dcterms:modified xsi:type="dcterms:W3CDTF">2019-08-11T23:31:52Z</dcterms:modified>
</cp:coreProperties>
</file>